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48" r:id="rId4"/>
    <p:sldMasterId id="2147483648" r:id="rId5"/>
  </p:sldMasterIdLst>
  <p:notesMasterIdLst>
    <p:notesMasterId r:id="rId53"/>
  </p:notesMasterIdLst>
  <p:sldIdLst>
    <p:sldId id="275" r:id="rId6"/>
    <p:sldId id="303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3" r:id="rId18"/>
    <p:sldId id="374" r:id="rId19"/>
    <p:sldId id="375" r:id="rId20"/>
    <p:sldId id="376" r:id="rId21"/>
    <p:sldId id="377" r:id="rId22"/>
    <p:sldId id="379" r:id="rId23"/>
    <p:sldId id="380" r:id="rId24"/>
    <p:sldId id="382" r:id="rId25"/>
    <p:sldId id="381" r:id="rId26"/>
    <p:sldId id="383" r:id="rId27"/>
    <p:sldId id="344" r:id="rId28"/>
    <p:sldId id="387" r:id="rId29"/>
    <p:sldId id="378" r:id="rId30"/>
    <p:sldId id="384" r:id="rId31"/>
    <p:sldId id="345" r:id="rId32"/>
    <p:sldId id="386" r:id="rId33"/>
    <p:sldId id="389" r:id="rId34"/>
    <p:sldId id="346" r:id="rId35"/>
    <p:sldId id="392" r:id="rId36"/>
    <p:sldId id="391" r:id="rId37"/>
    <p:sldId id="393" r:id="rId38"/>
    <p:sldId id="351" r:id="rId39"/>
    <p:sldId id="350" r:id="rId40"/>
    <p:sldId id="388" r:id="rId41"/>
    <p:sldId id="390" r:id="rId42"/>
    <p:sldId id="394" r:id="rId43"/>
    <p:sldId id="354" r:id="rId44"/>
    <p:sldId id="385" r:id="rId45"/>
    <p:sldId id="347" r:id="rId46"/>
    <p:sldId id="348" r:id="rId47"/>
    <p:sldId id="349" r:id="rId48"/>
    <p:sldId id="357" r:id="rId49"/>
    <p:sldId id="396" r:id="rId50"/>
    <p:sldId id="358" r:id="rId51"/>
    <p:sldId id="301" r:id="rId5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C87D13C-25F8-D062-3DBE-D1C671F8DD52}" name="Johnny Wales" initials="JW" userId="S::johnny.wales@redhorsecorp.com::5aa570e5-a6a1-4344-a494-ff627c22401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925"/>
    <a:srgbClr val="4F7933"/>
    <a:srgbClr val="43682E"/>
    <a:srgbClr val="5C8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13" autoAdjust="0"/>
    <p:restoredTop sz="94692" autoAdjust="0"/>
  </p:normalViewPr>
  <p:slideViewPr>
    <p:cSldViewPr>
      <p:cViewPr varScale="1">
        <p:scale>
          <a:sx n="78" d="100"/>
          <a:sy n="78" d="100"/>
        </p:scale>
        <p:origin x="1168" y="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8" Type="http://schemas.microsoft.com/office/2018/10/relationships/authors" Target="author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EE0B474-9A43-33A7-D211-7DDAD6A594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10EDD4-D2DE-ADBA-8A19-B354A860D4F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B7573F-0338-4C6C-B1E6-B940D2B84776}" type="datetimeFigureOut">
              <a:rPr lang="en-US"/>
              <a:pPr>
                <a:defRPr/>
              </a:pPr>
              <a:t>2/28/2024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E483E72-360B-22AA-ED0F-022FB1D2AA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4861D04-DFE4-205D-258F-685961DBC8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7A2DC-5A82-8071-8532-55C9B42A52F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A1A0F9-6221-06C4-3484-E059E85A5A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7AE33B8-FF29-428A-8540-75BAA4F390D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AE33B8-FF29-428A-8540-75BAA4F390DF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2932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C47AF-755F-43EC-ACE6-440F872AF58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00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C47AF-755F-43EC-ACE6-440F872AF58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19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C47AF-755F-43EC-ACE6-440F872AF58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527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C47AF-755F-43EC-ACE6-440F872AF58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938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C47AF-755F-43EC-ACE6-440F872AF58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642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C47AF-755F-43EC-ACE6-440F872AF58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005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C47AF-755F-43EC-ACE6-440F872AF58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459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CF7E4-0360-1099-B591-75B1C1AF9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76E1AC-D328-539E-26DA-2BC9E7BFB6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C90522-4604-3CD8-74A5-30C5B1C526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03213-E280-94F2-869D-33A32B1614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C47AF-755F-43EC-ACE6-440F872AF58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090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A9BA6-72B4-186C-EE30-6786C96DB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04DE32-7A7C-1314-5932-1C2CB7B619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2E9E07-5347-8B9B-1D8F-DC8F467A7C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333EE-5E48-C6F0-E71A-552F0E5F29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C47AF-755F-43EC-ACE6-440F872AF58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471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8C6605-25DC-ACC6-4B53-F0A444906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C02C08-3B75-E865-1E27-31DA69B5D1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AA3D13-E4BA-5DAA-917E-FD9751FC74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11DF2-3E74-550D-35E8-032F5E520A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C47AF-755F-43EC-ACE6-440F872AF58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072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C47AF-755F-43EC-ACE6-440F872AF58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193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BAAA1-EEF8-1B41-0079-7C64F32D6E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998959-7B52-92A3-C152-E513FB32A4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C33C8F-47AA-1385-B859-1CEC2151C2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CB8213-4166-F9E8-4470-5FC8334B42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C47AF-755F-43EC-ACE6-440F872AF58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4958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463D9-EE61-5E18-58BA-554C68978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E85970-D5AE-A3D3-7A4F-9C33BA8010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AF2808-BD63-5508-0374-90A784BED3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3E416-542E-4481-0241-20C6EC994C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C47AF-755F-43EC-ACE6-440F872AF58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176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AE33B8-FF29-428A-8540-75BAA4F390DF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54000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AE33B8-FF29-428A-8540-75BAA4F390DF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0135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C47AF-755F-43EC-ACE6-440F872AF58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842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C47AF-755F-43EC-ACE6-440F872AF58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389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C47AF-755F-43EC-ACE6-440F872AF58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31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C47AF-755F-43EC-ACE6-440F872AF58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794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C47AF-755F-43EC-ACE6-440F872AF58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948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C47AF-755F-43EC-ACE6-440F872AF58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776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C47AF-755F-43EC-ACE6-440F872AF58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860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352554"/>
            <a:ext cx="7086600" cy="1368822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724151"/>
            <a:ext cx="7086600" cy="514350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3235746"/>
            <a:ext cx="2183130" cy="280982"/>
          </a:xfrm>
        </p:spPr>
        <p:txBody>
          <a:bodyPr/>
          <a:lstStyle/>
          <a:p>
            <a:fld id="{F153CF9A-970C-4A8D-AE19-78DA7465DD7E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3242884"/>
            <a:ext cx="4800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073150"/>
            <a:ext cx="2057400" cy="273844"/>
          </a:xfrm>
        </p:spPr>
        <p:txBody>
          <a:bodyPr/>
          <a:lstStyle/>
          <a:p>
            <a:fld id="{D417EF0A-3F6F-4F62-8ACA-29AB033927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84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3523021"/>
            <a:ext cx="8116526" cy="61451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706080"/>
            <a:ext cx="8116380" cy="260862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4137537"/>
            <a:ext cx="8115300" cy="526477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EC8F5-B28C-416E-9738-BF035EE376FC}" type="datetimeFigureOut">
              <a:rPr lang="en-US" smtClean="0"/>
              <a:pPr>
                <a:defRPr/>
              </a:pPr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F0FDB-8F01-4BD4-B455-73EAA518021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8552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565150"/>
            <a:ext cx="8115300" cy="2101850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2736850"/>
            <a:ext cx="7597887" cy="749300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5750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2AEC8F5-B28C-416E-9738-BF035EE376FC}" type="datetimeFigureOut">
              <a:rPr lang="en-US" smtClean="0"/>
              <a:pPr>
                <a:defRPr/>
              </a:pPr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284956"/>
            <a:ext cx="5243619" cy="27384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>
              <a:defRPr/>
            </a:pPr>
            <a:fld id="{E1DF0FDB-8F01-4BD4-B455-73EAA518021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0046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565150"/>
            <a:ext cx="7613650" cy="1953371"/>
          </a:xfrm>
        </p:spPr>
        <p:txBody>
          <a:bodyPr anchor="ctr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2524168"/>
            <a:ext cx="7194552" cy="33333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2969897"/>
            <a:ext cx="7613650" cy="509903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5750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2AEC8F5-B28C-416E-9738-BF035EE376FC}" type="datetimeFigureOut">
              <a:rPr lang="en-US" smtClean="0"/>
              <a:pPr>
                <a:defRPr/>
              </a:pPr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284956"/>
            <a:ext cx="5243619" cy="27384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>
              <a:defRPr/>
            </a:pPr>
            <a:fld id="{E1DF0FDB-8F01-4BD4-B455-73EAA518021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7188" y="70008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025968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9292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843526"/>
            <a:ext cx="7609640" cy="1883876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2736237"/>
            <a:ext cx="7608491" cy="74991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284163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2AEC8F5-B28C-416E-9738-BF035EE376FC}" type="datetimeFigureOut">
              <a:rPr lang="en-US" smtClean="0"/>
              <a:pPr>
                <a:defRPr/>
              </a:pPr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284163"/>
            <a:ext cx="5243619" cy="27384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>
              <a:defRPr/>
            </a:pPr>
            <a:fld id="{E1DF0FDB-8F01-4BD4-B455-73EAA518021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1033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571500"/>
            <a:ext cx="6457949" cy="977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51560"/>
            <a:ext cx="2592324" cy="462990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178424"/>
            <a:ext cx="2592324" cy="248559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1650999"/>
            <a:ext cx="2592324" cy="46990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178050"/>
            <a:ext cx="2592324" cy="248596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1644649"/>
            <a:ext cx="2592324" cy="469901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178424"/>
            <a:ext cx="2592324" cy="248559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EC8F5-B28C-416E-9738-BF035EE376FC}" type="datetimeFigureOut">
              <a:rPr lang="en-US" smtClean="0"/>
              <a:pPr>
                <a:defRPr/>
              </a:pPr>
              <a:t>2/28/2024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F0FDB-8F01-4BD4-B455-73EAA518021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98774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571500"/>
            <a:ext cx="6457949" cy="9715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3143250"/>
            <a:ext cx="2588687" cy="51207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1771650"/>
            <a:ext cx="2588687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3655323"/>
            <a:ext cx="2588687" cy="10086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3143250"/>
            <a:ext cx="2586701" cy="51207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1771650"/>
            <a:ext cx="2586702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3655323"/>
            <a:ext cx="2586701" cy="10086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3143250"/>
            <a:ext cx="2592352" cy="512074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1771650"/>
            <a:ext cx="2585909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3655321"/>
            <a:ext cx="2589334" cy="10086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EC8F5-B28C-416E-9738-BF035EE376FC}" type="datetimeFigureOut">
              <a:rPr lang="en-US" smtClean="0"/>
              <a:pPr>
                <a:defRPr/>
              </a:pPr>
              <a:t>2/28/2024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F0FDB-8F01-4BD4-B455-73EAA518021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8702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645920"/>
            <a:ext cx="8115300" cy="30180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EC8F5-B28C-416E-9738-BF035EE376FC}" type="datetimeFigureOut">
              <a:rPr lang="en-US" smtClean="0"/>
              <a:pPr>
                <a:defRPr/>
              </a:pPr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F0FDB-8F01-4BD4-B455-73EAA518021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4978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558800"/>
            <a:ext cx="1543050" cy="292735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558800"/>
            <a:ext cx="6153151" cy="2927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284956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2AEC8F5-B28C-416E-9738-BF035EE376FC}" type="datetimeFigureOut">
              <a:rPr lang="en-US" smtClean="0"/>
              <a:pPr>
                <a:defRPr/>
              </a:pPr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285750"/>
            <a:ext cx="5243619" cy="273844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pPr>
              <a:defRPr/>
            </a:pPr>
            <a:fld id="{E1DF0FDB-8F01-4BD4-B455-73EAA518021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47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08464-C53A-41F5-A670-89D9D279C5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0491" y="841772"/>
            <a:ext cx="8205677" cy="1790700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rgbClr val="676A55"/>
                </a:solidFill>
              </a:defRPr>
            </a:lvl1pPr>
          </a:lstStyle>
          <a:p>
            <a:r>
              <a:rPr lang="en-US" dirty="0"/>
              <a:t>ANY 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3D8268-3649-4165-B37F-1BED279FC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97" y="80963"/>
            <a:ext cx="1028700" cy="105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F18BC0-F243-4078-8D08-214B6B150C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56097" y="2926612"/>
            <a:ext cx="6810375" cy="13001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Final Slide – Include your name, agency, email, &amp; phone</a:t>
            </a:r>
          </a:p>
        </p:txBody>
      </p:sp>
    </p:spTree>
    <p:extLst>
      <p:ext uri="{BB962C8B-B14F-4D97-AF65-F5344CB8AC3E}">
        <p14:creationId xmlns:p14="http://schemas.microsoft.com/office/powerpoint/2010/main" val="2108449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24E6D-E522-4396-B604-F5EC8B323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D75674-DA1F-4EA9-91AE-906A698E8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531685-A331-4455-87A7-A50DC734CF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7D4C6-F0C2-4D2C-97DF-3F1C371E88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b="1" dirty="0">
                <a:latin typeface="Corbel" panose="020B0503020204020204" pitchFamily="34" charset="0"/>
              </a:rPr>
              <a:t>25</a:t>
            </a:r>
            <a:r>
              <a:rPr lang="en-US" altLang="en-US" b="1" baseline="30000" dirty="0">
                <a:latin typeface="Corbel" panose="020B0503020204020204" pitchFamily="34" charset="0"/>
              </a:rPr>
              <a:t>th</a:t>
            </a:r>
            <a:r>
              <a:rPr lang="en-US" altLang="en-US" b="1" dirty="0">
                <a:latin typeface="Corbel" panose="020B0503020204020204" pitchFamily="34" charset="0"/>
              </a:rPr>
              <a:t>  California Unified Program</a:t>
            </a:r>
          </a:p>
          <a:p>
            <a:pPr>
              <a:spcBef>
                <a:spcPct val="0"/>
              </a:spcBef>
            </a:pPr>
            <a:r>
              <a:rPr lang="en-US" altLang="en-US" b="1" dirty="0">
                <a:latin typeface="Corbel" panose="020B0503020204020204" pitchFamily="34" charset="0"/>
              </a:rPr>
              <a:t>Annual Training Conference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latin typeface="Corbel" panose="020B0503020204020204" pitchFamily="34" charset="0"/>
              </a:rPr>
              <a:t>March 20-23,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164992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EC8F5-B28C-416E-9738-BF035EE376FC}" type="datetimeFigureOut">
              <a:rPr lang="en-US" smtClean="0"/>
              <a:pPr>
                <a:defRPr/>
              </a:pPr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F0FDB-8F01-4BD4-B455-73EAA518021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3720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3C6F1-F2BA-40C7-9441-2184C03AA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6455F-7323-490A-B450-76EC2059D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354C60-6ED4-49BB-9575-AF8544550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1A5B8-4755-4C85-9A0C-B021C0AA02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b="1" dirty="0">
                <a:latin typeface="Corbel" panose="020B0503020204020204" pitchFamily="34" charset="0"/>
              </a:rPr>
              <a:t>25</a:t>
            </a:r>
            <a:r>
              <a:rPr lang="en-US" altLang="en-US" b="1" baseline="30000" dirty="0">
                <a:latin typeface="Corbel" panose="020B0503020204020204" pitchFamily="34" charset="0"/>
              </a:rPr>
              <a:t>th</a:t>
            </a:r>
            <a:r>
              <a:rPr lang="en-US" altLang="en-US" b="1" dirty="0">
                <a:latin typeface="Corbel" panose="020B0503020204020204" pitchFamily="34" charset="0"/>
              </a:rPr>
              <a:t>  California Unified Program</a:t>
            </a:r>
          </a:p>
          <a:p>
            <a:pPr>
              <a:spcBef>
                <a:spcPct val="0"/>
              </a:spcBef>
            </a:pPr>
            <a:r>
              <a:rPr lang="en-US" altLang="en-US" b="1" dirty="0">
                <a:latin typeface="Corbel" panose="020B0503020204020204" pitchFamily="34" charset="0"/>
              </a:rPr>
              <a:t>Annual Training Conference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latin typeface="Corbel" panose="020B0503020204020204" pitchFamily="34" charset="0"/>
              </a:rPr>
              <a:t>March 20-23,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927865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D4B46-8DBB-4E80-BD0D-9D39B0AD2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43C3BD-C585-421E-A464-0096FAB6C8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CFC6CD8B-189A-4D7B-ABC1-810F1CE06A7D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18AE88-D393-4492-A301-3FEA4878D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en-US" b="1" dirty="0">
                <a:latin typeface="Corbel" panose="020B0503020204020204" pitchFamily="34" charset="0"/>
              </a:rPr>
              <a:t>25</a:t>
            </a:r>
            <a:r>
              <a:rPr lang="en-US" altLang="en-US" b="1" baseline="30000" dirty="0">
                <a:latin typeface="Corbel" panose="020B0503020204020204" pitchFamily="34" charset="0"/>
              </a:rPr>
              <a:t>th</a:t>
            </a:r>
            <a:r>
              <a:rPr lang="en-US" altLang="en-US" b="1" dirty="0">
                <a:latin typeface="Corbel" panose="020B0503020204020204" pitchFamily="34" charset="0"/>
              </a:rPr>
              <a:t>  California Unified Program</a:t>
            </a:r>
          </a:p>
          <a:p>
            <a:pPr>
              <a:spcBef>
                <a:spcPct val="0"/>
              </a:spcBef>
            </a:pPr>
            <a:r>
              <a:rPr lang="en-US" altLang="en-US" b="1" dirty="0">
                <a:latin typeface="Corbel" panose="020B0503020204020204" pitchFamily="34" charset="0"/>
              </a:rPr>
              <a:t>Annual Training Conference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latin typeface="Corbel" panose="020B0503020204020204" pitchFamily="34" charset="0"/>
              </a:rPr>
              <a:t>March 20-23,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011134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0BD22-F7A2-4368-A5B9-9FB0DC279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AF787-011E-4DA3-BEF9-F73A33607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6650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96461-C3C8-4DDC-B56F-00DF2ADCA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72E81-3F07-4CBE-ABCE-729BD2A8C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A112C3A-BDA7-457A-9B1D-77D952A86D97}"/>
              </a:ext>
            </a:extLst>
          </p:cNvPr>
          <p:cNvSpPr txBox="1">
            <a:spLocks/>
          </p:cNvSpPr>
          <p:nvPr userDrawn="1"/>
        </p:nvSpPr>
        <p:spPr>
          <a:xfrm>
            <a:off x="6964325" y="4603897"/>
            <a:ext cx="1665325" cy="54226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788" b="1" dirty="0"/>
              <a:t>25</a:t>
            </a:r>
            <a:r>
              <a:rPr lang="en-US" altLang="en-US" sz="788" b="1" baseline="30000" dirty="0"/>
              <a:t>th</a:t>
            </a:r>
            <a:r>
              <a:rPr lang="en-US" altLang="en-US" sz="788" b="1" dirty="0"/>
              <a:t> California Unified Program</a:t>
            </a:r>
          </a:p>
          <a:p>
            <a:pPr>
              <a:defRPr/>
            </a:pPr>
            <a:r>
              <a:rPr lang="en-US" altLang="en-US" sz="788" b="1" dirty="0"/>
              <a:t>Annual Training Conference</a:t>
            </a:r>
          </a:p>
          <a:p>
            <a:pPr>
              <a:defRPr/>
            </a:pPr>
            <a:r>
              <a:rPr lang="en-US" altLang="en-US" sz="788" dirty="0"/>
              <a:t>March 20-23, 2023</a:t>
            </a:r>
            <a:endParaRPr lang="en-US" sz="788" dirty="0"/>
          </a:p>
        </p:txBody>
      </p:sp>
    </p:spTree>
    <p:extLst>
      <p:ext uri="{BB962C8B-B14F-4D97-AF65-F5344CB8AC3E}">
        <p14:creationId xmlns:p14="http://schemas.microsoft.com/office/powerpoint/2010/main" val="16088519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08464-C53A-41F5-A670-89D9D279C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BB03C2-CE56-4FCA-BE27-4BEFEA181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lang="en-US" sz="2400" b="1" i="0" u="none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3D8268-3649-4165-B37F-1BED279FC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97" y="80963"/>
            <a:ext cx="1028700" cy="105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92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13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565150"/>
            <a:ext cx="8115299" cy="2101451"/>
          </a:xfrm>
        </p:spPr>
        <p:txBody>
          <a:bodyPr anchor="b">
            <a:normAutofit/>
          </a:bodyPr>
          <a:lstStyle>
            <a:lvl1pPr algn="r"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2731294"/>
            <a:ext cx="7867650" cy="716756"/>
          </a:xfrm>
        </p:spPr>
        <p:txBody>
          <a:bodyPr>
            <a:normAutofit/>
          </a:bodyPr>
          <a:lstStyle>
            <a:lvl1pPr marL="0" indent="0" algn="r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285750"/>
            <a:ext cx="2183130" cy="273844"/>
          </a:xfrm>
        </p:spPr>
        <p:txBody>
          <a:bodyPr/>
          <a:lstStyle>
            <a:lvl1pPr algn="r">
              <a:defRPr/>
            </a:lvl1pPr>
          </a:lstStyle>
          <a:p>
            <a:fld id="{F153CF9A-970C-4A8D-AE19-78DA7465DD7E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285751"/>
            <a:ext cx="5243619" cy="2730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285750"/>
            <a:ext cx="482811" cy="273844"/>
          </a:xfrm>
        </p:spPr>
        <p:txBody>
          <a:bodyPr/>
          <a:lstStyle/>
          <a:p>
            <a:fld id="{D417EF0A-3F6F-4F62-8ACA-29AB033927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944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45920"/>
            <a:ext cx="4000500" cy="3018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45920"/>
            <a:ext cx="4000500" cy="3018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EC8F5-B28C-416E-9738-BF035EE376FC}" type="datetimeFigureOut">
              <a:rPr lang="en-US" smtClean="0"/>
              <a:pPr>
                <a:defRPr/>
              </a:pPr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F0FDB-8F01-4BD4-B455-73EAA518021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0312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571500"/>
            <a:ext cx="6457950" cy="9715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1637852"/>
            <a:ext cx="3809993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2349500"/>
            <a:ext cx="3983831" cy="23145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37852"/>
            <a:ext cx="3829050" cy="617934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49500"/>
            <a:ext cx="4000500" cy="23145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EC8F5-B28C-416E-9738-BF035EE376FC}" type="datetimeFigureOut">
              <a:rPr lang="en-US" smtClean="0"/>
              <a:pPr>
                <a:defRPr/>
              </a:pPr>
              <a:t>2/28/2024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F0FDB-8F01-4BD4-B455-73EAA518021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372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CF9A-970C-4A8D-AE19-78DA7465DD7E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EF0A-3F6F-4F62-8ACA-29AB033927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16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CF9A-970C-4A8D-AE19-78DA7465DD7E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EF0A-3F6F-4F62-8ACA-29AB033927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6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143000"/>
            <a:ext cx="3086100" cy="120015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560070"/>
            <a:ext cx="4882964" cy="410394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343150"/>
            <a:ext cx="3086100" cy="232086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AEC8F5-B28C-416E-9738-BF035EE376FC}" type="datetimeFigureOut">
              <a:rPr lang="en-US" smtClean="0"/>
              <a:pPr>
                <a:defRPr/>
              </a:pPr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F0FDB-8F01-4BD4-B455-73EAA518021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6909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143000"/>
            <a:ext cx="5154930" cy="1200150"/>
          </a:xfrm>
        </p:spPr>
        <p:txBody>
          <a:bodyPr anchor="b"/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563431"/>
            <a:ext cx="2733722" cy="410058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2343150"/>
            <a:ext cx="5154930" cy="232086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3CF9A-970C-4A8D-AE19-78DA7465DD7E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7EF0A-3F6F-4F62-8ACA-29AB033927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5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573280"/>
            <a:ext cx="6457950" cy="969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45920"/>
            <a:ext cx="8115300" cy="3018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4767263"/>
            <a:ext cx="218313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2AEC8F5-B28C-416E-9738-BF035EE376FC}" type="datetimeFigureOut">
              <a:rPr lang="en-US" smtClean="0"/>
              <a:pPr>
                <a:defRPr/>
              </a:pPr>
              <a:t>2/28/2024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4766884"/>
            <a:ext cx="58293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285750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1DF0FDB-8F01-4BD4-B455-73EAA518021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66850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849" r:id="rId1"/>
    <p:sldLayoutId id="2147484850" r:id="rId2"/>
    <p:sldLayoutId id="2147484851" r:id="rId3"/>
    <p:sldLayoutId id="2147484852" r:id="rId4"/>
    <p:sldLayoutId id="2147484853" r:id="rId5"/>
    <p:sldLayoutId id="2147484854" r:id="rId6"/>
    <p:sldLayoutId id="2147484855" r:id="rId7"/>
    <p:sldLayoutId id="2147484856" r:id="rId8"/>
    <p:sldLayoutId id="2147484857" r:id="rId9"/>
    <p:sldLayoutId id="2147484858" r:id="rId10"/>
    <p:sldLayoutId id="2147484859" r:id="rId11"/>
    <p:sldLayoutId id="2147484860" r:id="rId12"/>
    <p:sldLayoutId id="2147484861" r:id="rId13"/>
    <p:sldLayoutId id="2147484862" r:id="rId14"/>
    <p:sldLayoutId id="2147484863" r:id="rId15"/>
    <p:sldLayoutId id="2147484864" r:id="rId16"/>
    <p:sldLayoutId id="2147484865" r:id="rId17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75009A-B485-4FD7-9DF0-1BD120D3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0CEE8-6518-4C14-8190-269B90970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CF9BEED-539F-4ACD-973C-CFF7299FDC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9037"/>
            <a:ext cx="9144000" cy="146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A63D01-68CF-4F02-8E17-FCEAFCFB9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8128" y="4340050"/>
            <a:ext cx="1697222" cy="5296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spcBef>
                <a:spcPct val="0"/>
              </a:spcBef>
            </a:pPr>
            <a:r>
              <a:rPr lang="en-US" altLang="en-US" b="1" dirty="0">
                <a:latin typeface="Corbel" panose="020B0503020204020204" pitchFamily="34" charset="0"/>
              </a:rPr>
              <a:t>25</a:t>
            </a:r>
            <a:r>
              <a:rPr lang="en-US" altLang="en-US" b="1" baseline="30000" dirty="0">
                <a:latin typeface="Corbel" panose="020B0503020204020204" pitchFamily="34" charset="0"/>
              </a:rPr>
              <a:t>th</a:t>
            </a:r>
            <a:r>
              <a:rPr lang="en-US" altLang="en-US" b="1" dirty="0">
                <a:latin typeface="Corbel" panose="020B0503020204020204" pitchFamily="34" charset="0"/>
              </a:rPr>
              <a:t>  California Unified Program</a:t>
            </a:r>
          </a:p>
          <a:p>
            <a:pPr>
              <a:spcBef>
                <a:spcPct val="0"/>
              </a:spcBef>
            </a:pPr>
            <a:r>
              <a:rPr lang="en-US" altLang="en-US" b="1" dirty="0">
                <a:latin typeface="Corbel" panose="020B0503020204020204" pitchFamily="34" charset="0"/>
              </a:rPr>
              <a:t>Annual Training Conference</a:t>
            </a:r>
          </a:p>
          <a:p>
            <a:pPr>
              <a:spcBef>
                <a:spcPct val="0"/>
              </a:spcBef>
            </a:pPr>
            <a:r>
              <a:rPr lang="en-US" altLang="en-US" dirty="0">
                <a:latin typeface="Corbel" panose="020B0503020204020204" pitchFamily="34" charset="0"/>
              </a:rPr>
              <a:t>March 20-23,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4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7" r:id="rId2"/>
    <p:sldLayoutId id="2147483652" r:id="rId3"/>
    <p:sldLayoutId id="2147483654" r:id="rId4"/>
    <p:sldLayoutId id="2147483651" r:id="rId5"/>
    <p:sldLayoutId id="2147483650" r:id="rId6"/>
    <p:sldLayoutId id="214748364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676A5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hyperlink" Target="Index%20of%20/water_issues/programs/ust/leak_prevention/docs/epa-evaluation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eotracker.waterboards.ca.gov/search?CMD=search&amp;case_number=&amp;business_name=&amp;main_street_name=&amp;city=&amp;zip=&amp;county=&amp;SITE_TYPE=SWUST&amp;oilfield=&amp;STATUS=&amp;BRANCH=&amp;MASTER_BASE=&amp;Search=Search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eotracker.waterboards.ca.gov/search?CMD=search&amp;case_number=&amp;business_name=&amp;main_street_name=&amp;city=&amp;zip=&amp;county=&amp;SITE_TYPE=SWUST&amp;oilfield=&amp;STATUS=&amp;BRANCH=&amp;MASTER_BASE=&amp;Search=Search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faast.waterboards.ca.gov/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bm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bizfileonline.sos.ca.gov/search/business" TargetMode="Externa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boards.ca.gov/resources/email_subscriptions/swrcb_subscribe.shtml#financialy" TargetMode="External"/><Relationship Id="rId2" Type="http://schemas.openxmlformats.org/officeDocument/2006/relationships/hyperlink" Target="http://www.waterboards.ca.gov/water_issues/programs/ustcf/rust.s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hyperlink" Target="mailto:RUST@Waterboards.ca.gov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ohnny.Wales@Waterboards.ca.g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A88E8BD5-799E-426F-94D2-A4DAEA8D1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0375"/>
            <a:ext cx="4343400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6">
            <a:extLst>
              <a:ext uri="{FF2B5EF4-FFF2-40B4-BE49-F238E27FC236}">
                <a16:creationId xmlns:a16="http://schemas.microsoft.com/office/drawing/2014/main" id="{28B27D31-3444-1FC1-937B-889ACC71A2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07950"/>
            <a:ext cx="668337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5C71108-4EA6-C110-B511-09E254463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717" y="285750"/>
            <a:ext cx="9144000" cy="42672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SINGLE-WALLED UST </a:t>
            </a:r>
            <a:br>
              <a:rPr lang="en-US" altLang="en-US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OUTREACH AND RUST</a:t>
            </a:r>
            <a:br>
              <a:rPr lang="en-US" altLang="en-US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100" b="1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Johnny Wales, </a:t>
            </a:r>
            <a:br>
              <a:rPr lang="en-US" altLang="en-US" sz="3100" b="1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100" b="1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Environmental Specialist/Project Manager</a:t>
            </a:r>
            <a:br>
              <a:rPr lang="en-US" altLang="en-US" sz="31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1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W-C2</a:t>
            </a:r>
            <a:br>
              <a:rPr lang="en-US" altLang="en-US" sz="31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1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Wednesday, February 28</a:t>
            </a:r>
            <a:r>
              <a:rPr lang="en-US" altLang="en-US" sz="3100" b="1" baseline="30000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sz="31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2024</a:t>
            </a:r>
            <a:br>
              <a:rPr lang="en-US" altLang="en-US" sz="27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29" name="TextBox 1">
            <a:extLst>
              <a:ext uri="{FF2B5EF4-FFF2-40B4-BE49-F238E27FC236}">
                <a16:creationId xmlns:a16="http://schemas.microsoft.com/office/drawing/2014/main" id="{7C38AE13-94A7-F9C8-F7A4-A47980CE8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476750"/>
            <a:ext cx="28194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>
                <a:latin typeface="Corbel" panose="020B0503020204020204" pitchFamily="34" charset="0"/>
              </a:rPr>
              <a:t>26th California Unified Program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>
                <a:latin typeface="Corbel" panose="020B0503020204020204" pitchFamily="34" charset="0"/>
              </a:rPr>
              <a:t>Annual Training Conference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200" dirty="0">
                <a:latin typeface="Corbel" panose="020B0503020204020204" pitchFamily="34" charset="0"/>
              </a:rPr>
              <a:t>February 26-29,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2E2AFB-2394-4F80-91D4-980148A5C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2563F8-E483-4E77-A554-6712A936F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335081"/>
            <a:ext cx="7772400" cy="1335081"/>
          </a:xfrm>
        </p:spPr>
        <p:txBody>
          <a:bodyPr vert="horz" lIns="0" tIns="34290" rIns="0" bIns="34290" rtlCol="0" anchor="b" anchorCtr="0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 2: Single-Walled Tank with Double-Walled Piping 2</a:t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BEF04C0-DEDA-4E83-8416-5ADE9D3D4714}"/>
              </a:ext>
            </a:extLst>
          </p:cNvPr>
          <p:cNvSpPr txBox="1">
            <a:spLocks/>
          </p:cNvSpPr>
          <p:nvPr/>
        </p:nvSpPr>
        <p:spPr>
          <a:xfrm>
            <a:off x="242986" y="30823"/>
            <a:ext cx="8422436" cy="3973480"/>
          </a:xfrm>
          <a:prstGeom prst="rect">
            <a:avLst/>
          </a:prstGeom>
        </p:spPr>
        <p:txBody>
          <a:bodyPr vert="horz" lIns="0" tIns="34290" rIns="0" bIns="34290" rtlCol="0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 2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Single-Walled Tank with Double-Walled Piping (Cont’d)</a:t>
            </a:r>
          </a:p>
          <a:p>
            <a:pPr>
              <a:buClr>
                <a:srgbClr val="AF0000"/>
              </a:buClr>
              <a:defRPr/>
            </a:pPr>
            <a:endParaRPr lang="en-US" sz="2400" dirty="0">
              <a:solidFill>
                <a:srgbClr val="30303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AF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Existing DW piping can only remain in place if the piping is approved for use by UL for VPH monitoring and can operate in accordance with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</a:t>
            </a:r>
            <a:r>
              <a:rPr lang="en-US" sz="2400" dirty="0">
                <a:solidFill>
                  <a:srgbClr val="303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25290.1</a:t>
            </a:r>
            <a:r>
              <a:rPr lang="en-US" sz="2400" dirty="0">
                <a:solidFill>
                  <a:srgbClr val="303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(VPH, liquid/vapor tight). 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recommended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05740" indent="-205740" algn="l">
              <a:buClr>
                <a:srgbClr val="AF0000"/>
              </a:buClr>
              <a:buFont typeface="Arial" pitchFamily="34" charset="0"/>
              <a:buBlip>
                <a:blip r:embed="rId3"/>
              </a:buBlip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AF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Risers, vent, and vapor recovery lines also become subject to the requirements of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</a:t>
            </a:r>
            <a:r>
              <a:rPr lang="en-US" sz="2400" dirty="0">
                <a:solidFill>
                  <a:srgbClr val="303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25290.1</a:t>
            </a:r>
            <a:r>
              <a:rPr lang="en-US" sz="2400" dirty="0">
                <a:solidFill>
                  <a:srgbClr val="303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(VPH monitoring, liquid/vapor tight).</a:t>
            </a:r>
          </a:p>
          <a:p>
            <a:endParaRPr lang="en-US" sz="2025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25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 descr="Underground Single Wall Tanks are Expiring">
            <a:extLst>
              <a:ext uri="{FF2B5EF4-FFF2-40B4-BE49-F238E27FC236}">
                <a16:creationId xmlns:a16="http://schemas.microsoft.com/office/drawing/2014/main" id="{CD2A47A1-758B-0607-1D88-8E8A74E25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831" y="4126573"/>
            <a:ext cx="1528169" cy="101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337568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2E2AFB-2394-4F80-91D4-980148A5C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76CF17-891A-4D79-8D53-023F2803D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335081"/>
            <a:ext cx="7772400" cy="1335081"/>
          </a:xfrm>
        </p:spPr>
        <p:txBody>
          <a:bodyPr vert="horz" lIns="0" tIns="34290" rIns="0" bIns="34290" rtlCol="0" anchor="b" anchorCtr="0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 3: Double-Walled Tank with Single-Walled Piping</a:t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BEF04C0-DEDA-4E83-8416-5ADE9D3D4714}"/>
              </a:ext>
            </a:extLst>
          </p:cNvPr>
          <p:cNvSpPr txBox="1">
            <a:spLocks/>
          </p:cNvSpPr>
          <p:nvPr/>
        </p:nvSpPr>
        <p:spPr>
          <a:xfrm>
            <a:off x="242986" y="30823"/>
            <a:ext cx="8726354" cy="3973480"/>
          </a:xfrm>
          <a:prstGeom prst="rect">
            <a:avLst/>
          </a:prstGeom>
        </p:spPr>
        <p:txBody>
          <a:bodyPr vert="horz" lIns="0" tIns="34290" rIns="0" bIns="34290" rtlCol="0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 3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Double-Walled Tank with Single-Walled Piping</a:t>
            </a:r>
          </a:p>
          <a:p>
            <a:pPr>
              <a:buClr>
                <a:srgbClr val="AF0000"/>
              </a:buClr>
              <a:defRPr/>
            </a:pPr>
            <a:endParaRPr lang="en-US" sz="2100" dirty="0">
              <a:solidFill>
                <a:srgbClr val="30303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AF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Piping shall meet the requirements of H&amp;SC section</a:t>
            </a:r>
            <a:r>
              <a:rPr lang="en-US" sz="2400" dirty="0">
                <a:solidFill>
                  <a:srgbClr val="303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25291(a)(1)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(6).</a:t>
            </a:r>
            <a:b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AF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Safe suction piping connected to tanks installed before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1, 2003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subject to H&amp;SC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25292.05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but I will need confirmation that a proper inspection method is in place</a:t>
            </a:r>
            <a:r>
              <a:rPr lang="en-US" sz="2400" dirty="0">
                <a:solidFill>
                  <a:srgbClr val="303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buClr>
                <a:srgbClr val="AF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risers, vapor recovery lines, vent lines, connected to tanks installed before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1, 2003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may not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 subject to H&amp;SC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25292.05</a:t>
            </a:r>
            <a:r>
              <a:rPr lang="en-US" sz="2400" dirty="0">
                <a:solidFill>
                  <a:srgbClr val="303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25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25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545578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2E2AFB-2394-4F80-91D4-980148A5C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F79DC0-F99E-4EF9-8E64-D9BE928A6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335081"/>
            <a:ext cx="7772400" cy="1335081"/>
          </a:xfrm>
        </p:spPr>
        <p:txBody>
          <a:bodyPr vert="horz" lIns="0" tIns="34290" rIns="0" bIns="34290" rtlCol="0" anchor="b" anchorCtr="0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Vapor Recovery Lines</a:t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BEF04C0-DEDA-4E83-8416-5ADE9D3D4714}"/>
              </a:ext>
            </a:extLst>
          </p:cNvPr>
          <p:cNvSpPr txBox="1">
            <a:spLocks/>
          </p:cNvSpPr>
          <p:nvPr/>
        </p:nvSpPr>
        <p:spPr>
          <a:xfrm>
            <a:off x="242986" y="30823"/>
            <a:ext cx="8726354" cy="3973480"/>
          </a:xfrm>
          <a:prstGeom prst="rect">
            <a:avLst/>
          </a:prstGeom>
        </p:spPr>
        <p:txBody>
          <a:bodyPr vert="horz" lIns="0" tIns="34290" rIns="0" bIns="34290" rtlCol="0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Vapor Recovery Lines, Fill Risers and Vent Lines</a:t>
            </a:r>
          </a:p>
          <a:p>
            <a:pPr>
              <a:buClr>
                <a:srgbClr val="AF0000"/>
              </a:buClr>
              <a:defRPr/>
            </a:pPr>
            <a:endParaRPr lang="en-US" sz="2100" dirty="0">
              <a:solidFill>
                <a:srgbClr val="30303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AF0000"/>
              </a:buClr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For USTs installed </a:t>
            </a:r>
            <a:r>
              <a:rPr lang="en-US" sz="2100" u="sng" dirty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1, 2003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if VR lines do not hold standing fluid, VR lines are not subject to H&amp;SC </a:t>
            </a:r>
            <a:r>
              <a:rPr lang="en-US" sz="21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</a:t>
            </a:r>
            <a:r>
              <a:rPr lang="en-US" sz="21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25292.05</a:t>
            </a:r>
          </a:p>
          <a:p>
            <a:pPr marL="205740" indent="-205740" algn="l">
              <a:buClr>
                <a:srgbClr val="AF0000"/>
              </a:buClr>
              <a:buFont typeface="Arial" pitchFamily="34" charset="0"/>
              <a:buBlip>
                <a:blip r:embed="rId3"/>
              </a:buBlip>
              <a:defRPr/>
            </a:pPr>
            <a:endParaRPr lang="en-US" sz="2100" dirty="0">
              <a:solidFill>
                <a:srgbClr val="30303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AF0000"/>
              </a:buClr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Vent and fill risers are not subject to H&amp;SC</a:t>
            </a:r>
            <a:r>
              <a:rPr lang="en-US" sz="2100" dirty="0">
                <a:solidFill>
                  <a:srgbClr val="303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</a:t>
            </a:r>
            <a:r>
              <a:rPr lang="en-US" sz="21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25292.05</a:t>
            </a:r>
            <a:r>
              <a:rPr lang="en-US" sz="2100" dirty="0">
                <a:solidFill>
                  <a:srgbClr val="303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if the UST was installed </a:t>
            </a:r>
            <a:r>
              <a:rPr lang="en-US" sz="2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 1, 2003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and has either: a ball float that restricts flow 30 mins prior to overfill and allows no more than 95% capacity 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an audible/visual alarm that activates at least 5 minutes before overfill, </a:t>
            </a:r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positive shutoff at 95%.</a:t>
            </a:r>
            <a:r>
              <a:rPr lang="en-US" sz="2100" dirty="0">
                <a:solidFill>
                  <a:srgbClr val="303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rgbClr val="AF0000"/>
              </a:buClr>
              <a:defRPr/>
            </a:pPr>
            <a:endParaRPr lang="en-US" sz="2100" dirty="0">
              <a:solidFill>
                <a:srgbClr val="30303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5740" indent="-205740">
              <a:buClr>
                <a:srgbClr val="AF0000"/>
              </a:buClr>
              <a:buFont typeface="Arial" pitchFamily="34" charset="0"/>
              <a:buBlip>
                <a:blip r:embed="rId3"/>
              </a:buBlip>
              <a:defRPr/>
            </a:pPr>
            <a:endParaRPr lang="en-US" sz="2025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25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 descr="Spill Bucket - YouTube">
            <a:extLst>
              <a:ext uri="{FF2B5EF4-FFF2-40B4-BE49-F238E27FC236}">
                <a16:creationId xmlns:a16="http://schemas.microsoft.com/office/drawing/2014/main" id="{AA22C23B-64A3-A121-7C9B-A120A880C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627" y="3832359"/>
            <a:ext cx="2343150" cy="131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ind The Pipes | Underground Fuel Pipes Locator Melbourne">
            <a:extLst>
              <a:ext uri="{FF2B5EF4-FFF2-40B4-BE49-F238E27FC236}">
                <a16:creationId xmlns:a16="http://schemas.microsoft.com/office/drawing/2014/main" id="{1215A349-54BD-B696-D7F0-E6861D22C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777" y="3831216"/>
            <a:ext cx="1368223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585833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2E2AFB-2394-4F80-91D4-980148A5C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2ACACA-A560-46F8-BAC4-9CBF1F6BD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335081"/>
            <a:ext cx="7772400" cy="1335081"/>
          </a:xfrm>
        </p:spPr>
        <p:txBody>
          <a:bodyPr vert="horz" lIns="0" tIns="34290" rIns="0" bIns="34290" rtlCol="0" anchor="b" anchorCtr="0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USTs constructed according to H&amp;SC </a:t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25291(a)(7) slide 2</a:t>
            </a:r>
            <a:br>
              <a:rPr lang="en-US" sz="2400" dirty="0">
                <a:solidFill>
                  <a:srgbClr val="303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BEF04C0-DEDA-4E83-8416-5ADE9D3D4714}"/>
              </a:ext>
            </a:extLst>
          </p:cNvPr>
          <p:cNvSpPr txBox="1">
            <a:spLocks/>
          </p:cNvSpPr>
          <p:nvPr/>
        </p:nvSpPr>
        <p:spPr>
          <a:xfrm>
            <a:off x="242986" y="30823"/>
            <a:ext cx="8422436" cy="3973480"/>
          </a:xfrm>
          <a:prstGeom prst="rect">
            <a:avLst/>
          </a:prstGeom>
        </p:spPr>
        <p:txBody>
          <a:bodyPr vert="horz" lIns="0" tIns="34290" rIns="0" bIns="34290" rtlCol="0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Single-Walled 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Vent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Riser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Piping</a:t>
            </a:r>
          </a:p>
          <a:p>
            <a:endParaRPr lang="en-US" sz="2100" dirty="0">
              <a:solidFill>
                <a:srgbClr val="30303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AF0000"/>
              </a:buClr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DW tanks with SW vent/riser piping and improper Overfill Prevention Equipment (OPE)—</a:t>
            </a:r>
            <a:r>
              <a:rPr lang="en-US" sz="21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already out of compliance </a:t>
            </a:r>
          </a:p>
          <a:p>
            <a:pPr marL="205740" indent="-205740" algn="l">
              <a:buClr>
                <a:srgbClr val="AF0000"/>
              </a:buClr>
              <a:buFont typeface="Arial" pitchFamily="34" charset="0"/>
              <a:buBlip>
                <a:blip r:embed="rId3"/>
              </a:buBlip>
              <a:defRPr/>
            </a:pPr>
            <a:endParaRPr lang="en-US" sz="21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AF0000"/>
              </a:buClr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This means USTs with SW vent/riser piping, if not equipped with fill tube shutoff or flow restrictor combined with Audible/Visual alarm, must either: secondarily contain vent/riser piping, or upgrade OPE to positive shutoff</a:t>
            </a:r>
          </a:p>
          <a:p>
            <a:pPr>
              <a:buFont typeface="Arial" pitchFamily="34" charset="0"/>
              <a:buBlip>
                <a:blip r:embed="rId3"/>
              </a:buBlip>
            </a:pPr>
            <a:endParaRPr lang="en-US" sz="2025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314" name="Picture 2" descr="Spill Buckets Can Put Your UST at Risk">
            <a:extLst>
              <a:ext uri="{FF2B5EF4-FFF2-40B4-BE49-F238E27FC236}">
                <a16:creationId xmlns:a16="http://schemas.microsoft.com/office/drawing/2014/main" id="{6B1BCED4-DB31-4F92-BCB9-06F480A8D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79758"/>
            <a:ext cx="2221182" cy="166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pill Buckets Can Put Your UST at Risk">
            <a:extLst>
              <a:ext uri="{FF2B5EF4-FFF2-40B4-BE49-F238E27FC236}">
                <a16:creationId xmlns:a16="http://schemas.microsoft.com/office/drawing/2014/main" id="{6B1BCED4-DB31-4F92-BCB9-06F480A8D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254" y="3419726"/>
            <a:ext cx="2301328" cy="172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he Need-to-Know on Sumps and Spill Buckets">
            <a:extLst>
              <a:ext uri="{FF2B5EF4-FFF2-40B4-BE49-F238E27FC236}">
                <a16:creationId xmlns:a16="http://schemas.microsoft.com/office/drawing/2014/main" id="{FDBF0B7D-4940-B87C-78A5-D5F9878D1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582" y="3419726"/>
            <a:ext cx="1291166" cy="172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304985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2E2AFB-2394-4F80-91D4-980148A5C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7CA94E-D4B4-481D-93FA-6817FDFEE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335081"/>
            <a:ext cx="7772400" cy="1335081"/>
          </a:xfrm>
        </p:spPr>
        <p:txBody>
          <a:bodyPr vert="horz" lIns="0" tIns="34290" rIns="0" bIns="34290" rtlCol="0" anchor="b" anchorCtr="0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Interior Lined-Tanks</a:t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BEF04C0-DEDA-4E83-8416-5ADE9D3D4714}"/>
              </a:ext>
            </a:extLst>
          </p:cNvPr>
          <p:cNvSpPr txBox="1">
            <a:spLocks/>
          </p:cNvSpPr>
          <p:nvPr/>
        </p:nvSpPr>
        <p:spPr>
          <a:xfrm>
            <a:off x="242986" y="30823"/>
            <a:ext cx="8422436" cy="3973480"/>
          </a:xfrm>
          <a:prstGeom prst="rect">
            <a:avLst/>
          </a:prstGeom>
        </p:spPr>
        <p:txBody>
          <a:bodyPr vert="horz" lIns="0" tIns="34290" rIns="0" bIns="34290" rtlCol="0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Interior Lined-Tanks 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Tanks with Bladders</a:t>
            </a:r>
          </a:p>
          <a:p>
            <a:pPr algn="l">
              <a:buClr>
                <a:srgbClr val="AF0000"/>
              </a:buClr>
              <a:defRPr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AF0000"/>
              </a:buClr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Single-walled tanks that were lined must be permanently closed.</a:t>
            </a:r>
          </a:p>
          <a:p>
            <a:pPr marL="205740" indent="-205740" algn="l">
              <a:buClr>
                <a:srgbClr val="AF0000"/>
              </a:buClr>
              <a:buFont typeface="Arial" pitchFamily="34" charset="0"/>
              <a:buBlip>
                <a:blip r:embed="rId3"/>
              </a:buBlip>
              <a:defRPr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AF0000"/>
              </a:buClr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Single-walled tanks with rigid and flexible bladders must be permanently closed.</a:t>
            </a:r>
          </a:p>
          <a:p>
            <a:pPr marL="205740" indent="-205740" algn="l">
              <a:buClr>
                <a:srgbClr val="AF0000"/>
              </a:buClr>
              <a:buFont typeface="Arial" pitchFamily="34" charset="0"/>
              <a:buBlip>
                <a:blip r:embed="rId3"/>
              </a:buBlip>
              <a:defRPr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AF0000"/>
              </a:buClr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Liners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coatings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 bladders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meet H&amp;SC </a:t>
            </a:r>
            <a:r>
              <a:rPr lang="en-US" sz="21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</a:t>
            </a:r>
            <a:r>
              <a:rPr lang="en-US" sz="2100" dirty="0">
                <a:solidFill>
                  <a:srgbClr val="303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25291(a)</a:t>
            </a:r>
            <a:r>
              <a:rPr lang="en-US" sz="2100" dirty="0">
                <a:solidFill>
                  <a:srgbClr val="303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secondary containment requirements.</a:t>
            </a:r>
          </a:p>
          <a:p>
            <a:pPr>
              <a:buFont typeface="Arial" pitchFamily="34" charset="0"/>
              <a:buBlip>
                <a:blip r:embed="rId3"/>
              </a:buBlip>
            </a:pPr>
            <a:endParaRPr lang="en-US" sz="2025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266" name="Picture 2" descr="Gallery showing the Fuelvac tank lining system">
            <a:extLst>
              <a:ext uri="{FF2B5EF4-FFF2-40B4-BE49-F238E27FC236}">
                <a16:creationId xmlns:a16="http://schemas.microsoft.com/office/drawing/2014/main" id="{0360A12D-5AB2-8F83-83E3-F48C66D70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545" y="3683927"/>
            <a:ext cx="190745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elease Prevention for Underground Storage Tanks (USTs) | US EPA">
            <a:extLst>
              <a:ext uri="{FF2B5EF4-FFF2-40B4-BE49-F238E27FC236}">
                <a16:creationId xmlns:a16="http://schemas.microsoft.com/office/drawing/2014/main" id="{6A097EDB-6A4A-B65C-9EF6-A6BFCD478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683924"/>
            <a:ext cx="2147030" cy="142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537842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2E2AFB-2394-4F80-91D4-980148A5C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874131-FD74-452B-9280-30FCA5B3F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335081"/>
            <a:ext cx="7772400" cy="1335081"/>
          </a:xfrm>
        </p:spPr>
        <p:txBody>
          <a:bodyPr vert="horz" lIns="0" tIns="34290" rIns="0" bIns="34290" rtlCol="0" anchor="b" anchorCtr="0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What is Permanent Closure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BEF04C0-DEDA-4E83-8416-5ADE9D3D4714}"/>
              </a:ext>
            </a:extLst>
          </p:cNvPr>
          <p:cNvSpPr txBox="1">
            <a:spLocks/>
          </p:cNvSpPr>
          <p:nvPr/>
        </p:nvSpPr>
        <p:spPr>
          <a:xfrm>
            <a:off x="242985" y="30823"/>
            <a:ext cx="8780294" cy="3973480"/>
          </a:xfrm>
          <a:prstGeom prst="rect">
            <a:avLst/>
          </a:prstGeom>
        </p:spPr>
        <p:txBody>
          <a:bodyPr vert="horz" lIns="0" tIns="34290" rIns="0" bIns="34290" rtlCol="0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 Closure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05740" indent="-205740">
              <a:buClr>
                <a:srgbClr val="AF0000"/>
              </a:buClr>
              <a:buFont typeface="Arial" pitchFamily="34" charset="0"/>
              <a:buBlip>
                <a:blip r:embed="rId3"/>
              </a:buBlip>
              <a:defRPr/>
            </a:pPr>
            <a:endParaRPr lang="en-US" sz="2100" dirty="0">
              <a:solidFill>
                <a:srgbClr val="30303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AF0000"/>
              </a:buClr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Permit from Unified Program Agency (UPA) is required</a:t>
            </a:r>
          </a:p>
          <a:p>
            <a:pPr marL="205740" indent="-205740" algn="l">
              <a:buClr>
                <a:srgbClr val="AF0000"/>
              </a:buClr>
              <a:buFont typeface="Arial" pitchFamily="34" charset="0"/>
              <a:buBlip>
                <a:blip r:embed="rId3"/>
              </a:buBlip>
              <a:defRPr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AF0000"/>
              </a:buClr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All liquids, solids, sludge in the tank must be removed and handled as hazardous substance.</a:t>
            </a:r>
          </a:p>
          <a:p>
            <a:pPr marL="205740" indent="-205740" algn="l">
              <a:buClr>
                <a:srgbClr val="AF0000"/>
              </a:buClr>
              <a:buFont typeface="Arial" pitchFamily="34" charset="0"/>
              <a:buBlip>
                <a:blip r:embed="rId3"/>
              </a:buBlip>
              <a:defRPr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AF0000"/>
              </a:buClr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Tank must be rinsed, inerted, removed, and disposed of properly.</a:t>
            </a:r>
          </a:p>
          <a:p>
            <a:endParaRPr lang="en-US" sz="2025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2" name="Picture 2" descr="217 Permanent Closure Images, Stock Photos, 3D objects, &amp; Vectors |  Shutterstock">
            <a:extLst>
              <a:ext uri="{FF2B5EF4-FFF2-40B4-BE49-F238E27FC236}">
                <a16:creationId xmlns:a16="http://schemas.microsoft.com/office/drawing/2014/main" id="{19A0F638-0F1C-63EC-7BDB-925E9AC1A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856" y="3714750"/>
            <a:ext cx="3824288" cy="123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27379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2E2AFB-2394-4F80-91D4-980148A5C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092008-F802-460B-AE59-CEE96E4E7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335081"/>
            <a:ext cx="7772400" cy="1335081"/>
          </a:xfrm>
        </p:spPr>
        <p:txBody>
          <a:bodyPr vert="horz" lIns="0" tIns="34290" rIns="0" bIns="34290" rtlCol="0" anchor="b" anchorCtr="0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Permanent Closure? continued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BEF04C0-DEDA-4E83-8416-5ADE9D3D4714}"/>
              </a:ext>
            </a:extLst>
          </p:cNvPr>
          <p:cNvSpPr txBox="1">
            <a:spLocks/>
          </p:cNvSpPr>
          <p:nvPr/>
        </p:nvSpPr>
        <p:spPr>
          <a:xfrm>
            <a:off x="242985" y="30823"/>
            <a:ext cx="8780294" cy="3973480"/>
          </a:xfrm>
          <a:prstGeom prst="rect">
            <a:avLst/>
          </a:prstGeom>
        </p:spPr>
        <p:txBody>
          <a:bodyPr vert="horz" lIns="0" tIns="34290" rIns="0" bIns="34290" rtlCol="0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-US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 Closure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05740" indent="-205740">
              <a:buClr>
                <a:srgbClr val="AF0000"/>
              </a:buClr>
              <a:buFont typeface="Arial" pitchFamily="34" charset="0"/>
              <a:buBlip>
                <a:blip r:embed="rId3"/>
              </a:buBlip>
              <a:defRPr/>
            </a:pPr>
            <a:endParaRPr lang="en-US" sz="2100" dirty="0">
              <a:solidFill>
                <a:srgbClr val="30303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AF0000"/>
              </a:buClr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All piping and accessories must be removed and disposed of properly.</a:t>
            </a:r>
          </a:p>
          <a:p>
            <a:pPr marL="205740" indent="-205740" algn="l">
              <a:buClr>
                <a:srgbClr val="AF0000"/>
              </a:buClr>
              <a:buFont typeface="Arial" pitchFamily="34" charset="0"/>
              <a:buBlip>
                <a:blip r:embed="rId3"/>
              </a:buBlip>
              <a:defRPr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AF0000"/>
              </a:buClr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Soil samples analysis and/or water analysis if water is present in the excavation is required immediately after tank removal to determine if an unauthorized release has occurred.</a:t>
            </a:r>
          </a:p>
          <a:p>
            <a:pPr marL="205740" indent="-205740" algn="l">
              <a:buClr>
                <a:srgbClr val="AF0000"/>
              </a:buClr>
              <a:buFont typeface="Arial" pitchFamily="34" charset="0"/>
              <a:buBlip>
                <a:blip r:embed="rId3"/>
              </a:buBlip>
              <a:defRPr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AF0000"/>
              </a:buClr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Closure in place may be an option in limited situations, and only when approved by the UPA.</a:t>
            </a:r>
          </a:p>
          <a:p>
            <a:endParaRPr lang="en-US" sz="2025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18" name="Picture 2" descr="217 Permanent Closure Images, Stock Photos, 3D objects, &amp; Vectors |  Shutterstock">
            <a:extLst>
              <a:ext uri="{FF2B5EF4-FFF2-40B4-BE49-F238E27FC236}">
                <a16:creationId xmlns:a16="http://schemas.microsoft.com/office/drawing/2014/main" id="{A07F717E-2FB0-B8EA-761E-58430BA00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707780"/>
            <a:ext cx="2002452" cy="143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821652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B0366-9C86-4444-9857-F5DDF6E5D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335081"/>
            <a:ext cx="7772400" cy="1335081"/>
          </a:xfrm>
        </p:spPr>
        <p:txBody>
          <a:bodyPr vert="horz" lIns="0" tIns="34290" rIns="0" bIns="34290" rtlCol="0" anchor="b" anchorCtr="0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Penalties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2E2AFB-2394-4F80-91D4-980148A5C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BEF04C0-DEDA-4E83-8416-5ADE9D3D4714}"/>
              </a:ext>
            </a:extLst>
          </p:cNvPr>
          <p:cNvSpPr txBox="1">
            <a:spLocks/>
          </p:cNvSpPr>
          <p:nvPr/>
        </p:nvSpPr>
        <p:spPr>
          <a:xfrm>
            <a:off x="242985" y="30823"/>
            <a:ext cx="8780294" cy="3973480"/>
          </a:xfrm>
          <a:prstGeom prst="rect">
            <a:avLst/>
          </a:prstGeom>
        </p:spPr>
        <p:txBody>
          <a:bodyPr vert="horz" lIns="0" tIns="34290" rIns="0" bIns="34290" rtlCol="0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Penalties</a:t>
            </a:r>
          </a:p>
          <a:p>
            <a:pPr marL="205740" indent="-205740">
              <a:buClr>
                <a:srgbClr val="AF0000"/>
              </a:buClr>
              <a:buFont typeface="Arial" pitchFamily="34" charset="0"/>
              <a:buBlip>
                <a:blip r:embed="rId3"/>
              </a:buBlip>
              <a:defRPr/>
            </a:pPr>
            <a:endParaRPr lang="en-US" sz="2100" dirty="0">
              <a:solidFill>
                <a:srgbClr val="30303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AF0000"/>
              </a:buClr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Beginning </a:t>
            </a:r>
            <a:r>
              <a:rPr lang="en-US" sz="21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1, 2026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, single-walled USTs that have not been properly permanently closed will be out of compliance and may eventually be red-tagged, preventing fuel deliveries and dispensing, and </a:t>
            </a:r>
            <a:r>
              <a:rPr lang="en-US" sz="2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 penalties of no less than $500 and not more than $5,000 per day, per tank, per violation, will begin to accrue.</a:t>
            </a:r>
          </a:p>
          <a:p>
            <a:endParaRPr lang="en-US" sz="2025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78CA2CD-9888-4337-A6AB-6471F228B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5200" y="2800350"/>
            <a:ext cx="2280181" cy="158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622011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001C3-F4CA-CBE7-D118-3CB0E6127B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35C8-7954-9D4C-D968-B2BDEBA76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335081"/>
            <a:ext cx="7772400" cy="1335081"/>
          </a:xfrm>
        </p:spPr>
        <p:txBody>
          <a:bodyPr vert="horz" lIns="0" tIns="34290" rIns="0" bIns="34290" rtlCol="0" anchor="b" anchorCtr="0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Penalties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64A392-7CE4-D20A-8A61-8B0D578DD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68234AA-38E6-6A97-39DF-77DEE8309CA7}"/>
              </a:ext>
            </a:extLst>
          </p:cNvPr>
          <p:cNvSpPr txBox="1">
            <a:spLocks/>
          </p:cNvSpPr>
          <p:nvPr/>
        </p:nvSpPr>
        <p:spPr>
          <a:xfrm>
            <a:off x="242985" y="30823"/>
            <a:ext cx="8780294" cy="635927"/>
          </a:xfrm>
          <a:prstGeom prst="rect">
            <a:avLst/>
          </a:prstGeom>
        </p:spPr>
        <p:txBody>
          <a:bodyPr vert="horz" lIns="0" tIns="34290" rIns="0" bIns="34290" rtlCol="0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SWT 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Universe</a:t>
            </a:r>
          </a:p>
          <a:p>
            <a:pPr marL="205740" indent="-205740">
              <a:buClr>
                <a:srgbClr val="AF0000"/>
              </a:buClr>
              <a:buFont typeface="Arial" pitchFamily="34" charset="0"/>
              <a:buBlip>
                <a:blip r:embed="rId3"/>
              </a:buBlip>
              <a:defRPr/>
            </a:pPr>
            <a:endParaRPr lang="en-US" sz="2100" dirty="0">
              <a:solidFill>
                <a:srgbClr val="30303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EPA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’s Semi-Annual Leak Prevention Reports are linked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here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en-US" sz="20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25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025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– Dec 2021 SALPR</a:t>
            </a:r>
            <a:r>
              <a:rPr lang="en-US" sz="2025" dirty="0">
                <a:latin typeface="Arial" panose="020B0604020202020204" pitchFamily="34" charset="0"/>
                <a:cs typeface="Arial" panose="020B0604020202020204" pitchFamily="34" charset="0"/>
              </a:rPr>
              <a:t>:		From </a:t>
            </a:r>
            <a:r>
              <a:rPr lang="en-US" sz="2025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 – Dec 2022 SALPR</a:t>
            </a:r>
            <a:r>
              <a:rPr lang="en-US" sz="2025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025" dirty="0">
                <a:latin typeface="Arial" panose="020B0604020202020204" pitchFamily="34" charset="0"/>
                <a:cs typeface="Arial" panose="020B0604020202020204" pitchFamily="34" charset="0"/>
              </a:rPr>
              <a:t>(CERS Data pulled 4/1/22)			(CERS data pulled 5/12/23)</a:t>
            </a:r>
          </a:p>
          <a:p>
            <a:endParaRPr lang="en-US" sz="2025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9CA818A-4ED2-31FE-4B28-49C499DBB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434248"/>
              </p:ext>
            </p:extLst>
          </p:nvPr>
        </p:nvGraphicFramePr>
        <p:xfrm>
          <a:off x="76200" y="2558561"/>
          <a:ext cx="4190999" cy="1992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24919234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8009597"/>
                    </a:ext>
                  </a:extLst>
                </a:gridCol>
                <a:gridCol w="1513732">
                  <a:extLst>
                    <a:ext uri="{9D8B030D-6E8A-4147-A177-3AD203B41FA5}">
                      <a16:colId xmlns:a16="http://schemas.microsoft.com/office/drawing/2014/main" val="1642722781"/>
                    </a:ext>
                  </a:extLst>
                </a:gridCol>
                <a:gridCol w="772267">
                  <a:extLst>
                    <a:ext uri="{9D8B030D-6E8A-4147-A177-3AD203B41FA5}">
                      <a16:colId xmlns:a16="http://schemas.microsoft.com/office/drawing/2014/main" val="299278524"/>
                    </a:ext>
                  </a:extLst>
                </a:gridCol>
              </a:tblGrid>
              <a:tr h="284616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California Single-Walled USTs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806743"/>
                  </a:ext>
                </a:extLst>
              </a:tr>
              <a:tr h="5692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 Tank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DW Tank SW Piping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7956835"/>
                  </a:ext>
                </a:extLst>
              </a:tr>
              <a:tr h="5692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USTs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1,838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2,373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9432243"/>
                  </a:ext>
                </a:extLst>
              </a:tr>
              <a:tr h="5692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Facilities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666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8171158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67C60C2-DB48-EB47-98E8-1887EE5050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778159"/>
              </p:ext>
            </p:extLst>
          </p:nvPr>
        </p:nvGraphicFramePr>
        <p:xfrm>
          <a:off x="4724400" y="2560638"/>
          <a:ext cx="4343398" cy="1992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3531">
                  <a:extLst>
                    <a:ext uri="{9D8B030D-6E8A-4147-A177-3AD203B41FA5}">
                      <a16:colId xmlns:a16="http://schemas.microsoft.com/office/drawing/2014/main" val="2268263185"/>
                    </a:ext>
                  </a:extLst>
                </a:gridCol>
                <a:gridCol w="799489">
                  <a:extLst>
                    <a:ext uri="{9D8B030D-6E8A-4147-A177-3AD203B41FA5}">
                      <a16:colId xmlns:a16="http://schemas.microsoft.com/office/drawing/2014/main" val="4149045330"/>
                    </a:ext>
                  </a:extLst>
                </a:gridCol>
                <a:gridCol w="1730029">
                  <a:extLst>
                    <a:ext uri="{9D8B030D-6E8A-4147-A177-3AD203B41FA5}">
                      <a16:colId xmlns:a16="http://schemas.microsoft.com/office/drawing/2014/main" val="4168167846"/>
                    </a:ext>
                  </a:extLst>
                </a:gridCol>
                <a:gridCol w="800349">
                  <a:extLst>
                    <a:ext uri="{9D8B030D-6E8A-4147-A177-3AD203B41FA5}">
                      <a16:colId xmlns:a16="http://schemas.microsoft.com/office/drawing/2014/main" val="252442193"/>
                    </a:ext>
                  </a:extLst>
                </a:gridCol>
              </a:tblGrid>
              <a:tr h="284616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California Single-Walled USTs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992366"/>
                  </a:ext>
                </a:extLst>
              </a:tr>
              <a:tr h="5692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 Tank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DW Tank SW Piping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938585"/>
                  </a:ext>
                </a:extLst>
              </a:tr>
              <a:tr h="5692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USTs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1,754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2,087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1719001"/>
                  </a:ext>
                </a:extLst>
              </a:tr>
              <a:tr h="56923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Facilities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794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6473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36104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C972D-784C-CF33-C13A-1CE9F0493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ED722-2913-2F3C-2596-C45FCFF19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335081"/>
            <a:ext cx="7772400" cy="1335081"/>
          </a:xfrm>
        </p:spPr>
        <p:txBody>
          <a:bodyPr vert="horz" lIns="0" tIns="34290" rIns="0" bIns="34290" rtlCol="0" anchor="b" anchorCtr="0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Penalties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456191-9486-25B7-457A-D519E74AC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34BC7785-E992-925F-FB8E-F458B56B9201}"/>
              </a:ext>
            </a:extLst>
          </p:cNvPr>
          <p:cNvSpPr txBox="1">
            <a:spLocks/>
          </p:cNvSpPr>
          <p:nvPr/>
        </p:nvSpPr>
        <p:spPr>
          <a:xfrm>
            <a:off x="242985" y="30823"/>
            <a:ext cx="8780294" cy="635927"/>
          </a:xfrm>
          <a:prstGeom prst="rect">
            <a:avLst/>
          </a:prstGeom>
        </p:spPr>
        <p:txBody>
          <a:bodyPr vert="horz" lIns="0" tIns="34290" rIns="0" bIns="34290" rtlCol="0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Johnny’s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SWT Numbers</a:t>
            </a:r>
          </a:p>
          <a:p>
            <a:pPr>
              <a:buClr>
                <a:srgbClr val="AF0000"/>
              </a:buClr>
              <a:defRPr/>
            </a:pPr>
            <a:endParaRPr lang="en-US" sz="2100" dirty="0">
              <a:solidFill>
                <a:srgbClr val="30303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25" dirty="0">
                <a:latin typeface="Arial" panose="020B0604020202020204" pitchFamily="34" charset="0"/>
                <a:cs typeface="Arial" panose="020B0604020202020204" pitchFamily="34" charset="0"/>
              </a:rPr>
              <a:t>From GeoTracker (</a:t>
            </a:r>
            <a:r>
              <a:rPr lang="en-US" sz="2025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https://geotracker.waterboards.ca.gov</a:t>
            </a:r>
            <a:r>
              <a:rPr lang="en-US" sz="2025" dirty="0">
                <a:latin typeface="Arial" panose="020B0604020202020204" pitchFamily="34" charset="0"/>
                <a:cs typeface="Arial" panose="020B0604020202020204" pitchFamily="34" charset="0"/>
              </a:rPr>
              <a:t>):		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3AB3783-D186-CA92-5721-0C2F588CA4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247928"/>
              </p:ext>
            </p:extLst>
          </p:nvPr>
        </p:nvGraphicFramePr>
        <p:xfrm>
          <a:off x="0" y="1352550"/>
          <a:ext cx="9144000" cy="3732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4759">
                  <a:extLst>
                    <a:ext uri="{9D8B030D-6E8A-4147-A177-3AD203B41FA5}">
                      <a16:colId xmlns:a16="http://schemas.microsoft.com/office/drawing/2014/main" val="3249192341"/>
                    </a:ext>
                  </a:extLst>
                </a:gridCol>
                <a:gridCol w="1566042">
                  <a:extLst>
                    <a:ext uri="{9D8B030D-6E8A-4147-A177-3AD203B41FA5}">
                      <a16:colId xmlns:a16="http://schemas.microsoft.com/office/drawing/2014/main" val="38009597"/>
                    </a:ext>
                  </a:extLst>
                </a:gridCol>
                <a:gridCol w="1007009">
                  <a:extLst>
                    <a:ext uri="{9D8B030D-6E8A-4147-A177-3AD203B41FA5}">
                      <a16:colId xmlns:a16="http://schemas.microsoft.com/office/drawing/2014/main" val="1642722781"/>
                    </a:ext>
                  </a:extLst>
                </a:gridCol>
                <a:gridCol w="1431391">
                  <a:extLst>
                    <a:ext uri="{9D8B030D-6E8A-4147-A177-3AD203B41FA5}">
                      <a16:colId xmlns:a16="http://schemas.microsoft.com/office/drawing/2014/main" val="19363078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99278524"/>
                    </a:ext>
                  </a:extLst>
                </a:gridCol>
                <a:gridCol w="1054306">
                  <a:extLst>
                    <a:ext uri="{9D8B030D-6E8A-4147-A177-3AD203B41FA5}">
                      <a16:colId xmlns:a16="http://schemas.microsoft.com/office/drawing/2014/main" val="620858001"/>
                    </a:ext>
                  </a:extLst>
                </a:gridCol>
                <a:gridCol w="816534">
                  <a:extLst>
                    <a:ext uri="{9D8B030D-6E8A-4147-A177-3AD203B41FA5}">
                      <a16:colId xmlns:a16="http://schemas.microsoft.com/office/drawing/2014/main" val="3134708125"/>
                    </a:ext>
                  </a:extLst>
                </a:gridCol>
                <a:gridCol w="1024759">
                  <a:extLst>
                    <a:ext uri="{9D8B030D-6E8A-4147-A177-3AD203B41FA5}">
                      <a16:colId xmlns:a16="http://schemas.microsoft.com/office/drawing/2014/main" val="971156488"/>
                    </a:ext>
                  </a:extLst>
                </a:gridCol>
              </a:tblGrid>
              <a:tr h="270178">
                <a:tc gridSpan="8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California Single-Walled USTs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806743"/>
                  </a:ext>
                </a:extLst>
              </a:tr>
              <a:tr h="15624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Abandoned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SWTs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SWT-</a:t>
                      </a:r>
                      <a:r>
                        <a:rPr lang="en-US" sz="18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Plan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Returned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SWT-</a:t>
                      </a:r>
                      <a:r>
                        <a:rPr lang="en-US" sz="18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Confirmed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Federally owned 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SWTs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Safe Suction Piping Verified </a:t>
                      </a: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by CUPA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Totals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7956835"/>
                  </a:ext>
                </a:extLst>
              </a:tr>
              <a:tr h="54035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SWTs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700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1,032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9432243"/>
                  </a:ext>
                </a:extLst>
              </a:tr>
              <a:tr h="69441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DWTs w/SW Piping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332</a:t>
                      </a: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232984"/>
                  </a:ext>
                </a:extLst>
              </a:tr>
              <a:tr h="54035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Facilities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734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817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595349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6130E-A1E7-09DC-C567-4009E2907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1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842D9-5B46-8FC6-F2C5-FC132D22F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572105"/>
            <a:ext cx="8115300" cy="3018094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3200" b="1" cap="all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Single-walled UST (SWT) Closure requirements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cap="all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Progress, Tracking, Metrics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cap="all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RUST Grants and loans, AN Overview</a:t>
            </a:r>
          </a:p>
          <a:p>
            <a:pPr marL="0" indent="0">
              <a:buNone/>
            </a:pPr>
            <a:endParaRPr lang="en-US" sz="2400" b="1" cap="all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ea typeface="+mj-ea"/>
              <a:cs typeface="+mj-cs"/>
            </a:endParaRPr>
          </a:p>
          <a:p>
            <a:pPr marL="342900" indent="-342900">
              <a:buFont typeface="+mj-lt"/>
              <a:buAutoNum type="arabicPeriod"/>
            </a:pPr>
            <a:endParaRPr lang="en-US" sz="2400" b="1" cap="all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ea typeface="+mj-ea"/>
              <a:cs typeface="+mj-cs"/>
            </a:endParaRP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1097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17BF06-F417-00BC-10CA-2D1E477DC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A8482-D79C-8326-2E22-ACDF7CD4CB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335081"/>
            <a:ext cx="7772400" cy="1335081"/>
          </a:xfrm>
        </p:spPr>
        <p:txBody>
          <a:bodyPr vert="horz" lIns="0" tIns="34290" rIns="0" bIns="34290" rtlCol="0" anchor="b" anchorCtr="0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Penalties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4543F2-68D2-C011-76FF-B3097EBBC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EC3AB4C-7591-1D90-642B-2BF0D5F337F5}"/>
              </a:ext>
            </a:extLst>
          </p:cNvPr>
          <p:cNvSpPr txBox="1">
            <a:spLocks/>
          </p:cNvSpPr>
          <p:nvPr/>
        </p:nvSpPr>
        <p:spPr>
          <a:xfrm>
            <a:off x="242985" y="30823"/>
            <a:ext cx="8780294" cy="635927"/>
          </a:xfrm>
          <a:prstGeom prst="rect">
            <a:avLst/>
          </a:prstGeom>
        </p:spPr>
        <p:txBody>
          <a:bodyPr vert="horz" lIns="0" tIns="34290" rIns="0" bIns="34290" rtlCol="0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Johnny’s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SWT Numbers—</a:t>
            </a: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so different from CERS?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Difficulty getting the responsible parties to make updates to reflect:</a:t>
            </a:r>
          </a:p>
          <a:p>
            <a:pPr marL="1143000" lvl="2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Tank </a:t>
            </a:r>
            <a:r>
              <a:rPr lang="en-US" sz="30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closures</a:t>
            </a:r>
          </a:p>
          <a:p>
            <a:pPr marL="1143000" lvl="2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Double-walled tanks/piping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mistakenly reported as 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single-walled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AF0000"/>
              </a:buClr>
              <a:defRPr/>
            </a:pPr>
            <a:endParaRPr lang="en-US" sz="2100" dirty="0">
              <a:solidFill>
                <a:srgbClr val="30303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25" dirty="0"/>
              <a:t>	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91AB16F-3A1D-EC87-26FD-3A74E0CAC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88531" y="3512477"/>
            <a:ext cx="2489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008944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A4C42-9C4A-FDFA-A4E3-75ED6844B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BFE98-67E6-C2F4-CF69-97132D242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335081"/>
            <a:ext cx="7772400" cy="1335081"/>
          </a:xfrm>
        </p:spPr>
        <p:txBody>
          <a:bodyPr vert="horz" lIns="0" tIns="34290" rIns="0" bIns="34290" rtlCol="0" anchor="b" anchorCtr="0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Penalties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ABAECE-C657-1A09-0137-877EAE172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E253AB7-6514-30E5-9F41-EC050C530382}"/>
              </a:ext>
            </a:extLst>
          </p:cNvPr>
          <p:cNvSpPr txBox="1">
            <a:spLocks/>
          </p:cNvSpPr>
          <p:nvPr/>
        </p:nvSpPr>
        <p:spPr>
          <a:xfrm>
            <a:off x="242985" y="30823"/>
            <a:ext cx="8780294" cy="635927"/>
          </a:xfrm>
          <a:prstGeom prst="rect">
            <a:avLst/>
          </a:prstGeom>
        </p:spPr>
        <p:txBody>
          <a:bodyPr vert="horz" lIns="0" tIns="34290" rIns="0" bIns="34290" rtlCol="0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Johnny’s </a:t>
            </a:r>
            <a:r>
              <a:rPr lang="en-US" sz="36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SWT Numbers</a:t>
            </a:r>
          </a:p>
          <a:p>
            <a:pPr marL="205740" indent="-205740">
              <a:buClr>
                <a:srgbClr val="AF0000"/>
              </a:buClr>
              <a:buFont typeface="Arial" pitchFamily="34" charset="0"/>
              <a:buBlip>
                <a:blip r:embed="rId3"/>
              </a:buBlip>
              <a:defRPr/>
            </a:pPr>
            <a:endParaRPr lang="en-US" sz="2100" dirty="0">
              <a:solidFill>
                <a:srgbClr val="30303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25" dirty="0">
                <a:latin typeface="Arial" panose="020B0604020202020204" pitchFamily="34" charset="0"/>
                <a:cs typeface="Arial" panose="020B0604020202020204" pitchFamily="34" charset="0"/>
              </a:rPr>
              <a:t>From GeoTracker (</a:t>
            </a:r>
            <a:r>
              <a:rPr lang="en-US" sz="2025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https://geotracker.waterboards.ca.gov</a:t>
            </a:r>
            <a:r>
              <a:rPr lang="en-US" sz="2025" dirty="0">
                <a:latin typeface="Arial" panose="020B0604020202020204" pitchFamily="34" charset="0"/>
                <a:cs typeface="Arial" panose="020B0604020202020204" pitchFamily="34" charset="0"/>
              </a:rPr>
              <a:t>):	</a:t>
            </a:r>
            <a:r>
              <a:rPr lang="en-US" sz="2025" dirty="0"/>
              <a:t>	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A68A8BE-A4E5-03E6-F341-D052A0C84E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283529"/>
              </p:ext>
            </p:extLst>
          </p:nvPr>
        </p:nvGraphicFramePr>
        <p:xfrm>
          <a:off x="609600" y="1504950"/>
          <a:ext cx="7848600" cy="3150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324919234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8009597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64272278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3134708125"/>
                    </a:ext>
                  </a:extLst>
                </a:gridCol>
              </a:tblGrid>
              <a:tr h="284616"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California Single-Walled USTs </a:t>
                      </a:r>
                      <a:r>
                        <a:rPr lang="en-US" sz="1800" u="sng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Closed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(Since We Started Tracking In 2022)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2806743"/>
                  </a:ext>
                </a:extLst>
              </a:tr>
              <a:tr h="5692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USTs Permanently Closed –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Report Pending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USTs Permanently Closed –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Report Received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7956835"/>
                  </a:ext>
                </a:extLst>
              </a:tr>
              <a:tr h="5692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SWTs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9432243"/>
                  </a:ext>
                </a:extLst>
              </a:tr>
              <a:tr h="5692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DWTs w/SW Piping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3232984"/>
                  </a:ext>
                </a:extLst>
              </a:tr>
              <a:tr h="5692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Facilities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8171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064890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1E2318-02F4-F8AC-CB6A-A357E04B1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995E2-531C-D60B-9516-B73B77B5A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335081"/>
            <a:ext cx="7772400" cy="1335081"/>
          </a:xfrm>
        </p:spPr>
        <p:txBody>
          <a:bodyPr vert="horz" lIns="0" tIns="34290" rIns="0" bIns="34290" rtlCol="0" anchor="b" anchorCtr="0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Penalties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3F90AB-6BE6-78B3-527A-BE500AFF4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F826A4B-DB1C-5642-1CB2-88FB96E9B81D}"/>
              </a:ext>
            </a:extLst>
          </p:cNvPr>
          <p:cNvSpPr txBox="1">
            <a:spLocks/>
          </p:cNvSpPr>
          <p:nvPr/>
        </p:nvSpPr>
        <p:spPr>
          <a:xfrm>
            <a:off x="242985" y="30823"/>
            <a:ext cx="8780294" cy="635927"/>
          </a:xfrm>
          <a:prstGeom prst="rect">
            <a:avLst/>
          </a:prstGeom>
        </p:spPr>
        <p:txBody>
          <a:bodyPr vert="horz" lIns="0" tIns="34290" rIns="0" bIns="34290" rtlCol="0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Johnny’s </a:t>
            </a:r>
            <a:r>
              <a:rPr lang="en-US" sz="36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Closed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SWT Tracking</a:t>
            </a:r>
          </a:p>
          <a:p>
            <a:pPr marL="205740" indent="-205740">
              <a:buClr>
                <a:srgbClr val="AF0000"/>
              </a:buClr>
              <a:buFont typeface="Arial" pitchFamily="34" charset="0"/>
              <a:buBlip>
                <a:blip r:embed="rId3"/>
              </a:buBlip>
              <a:defRPr/>
            </a:pPr>
            <a:endParaRPr lang="en-US" sz="2100" dirty="0">
              <a:solidFill>
                <a:srgbClr val="30303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Changes to UST closure reporting may be coming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EPA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would like for every UST closure sampling report to be available to the public in 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GeoTracker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along with: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status of the Cleanup Oversight Agency’s review of the report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the Cleanup Oversight Agency’s review—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new LUST case needed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UST Assessments - SoundEarth Strategies">
            <a:extLst>
              <a:ext uri="{FF2B5EF4-FFF2-40B4-BE49-F238E27FC236}">
                <a16:creationId xmlns:a16="http://schemas.microsoft.com/office/drawing/2014/main" id="{E8478A50-8AC9-9980-7E52-344BB4767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923371"/>
            <a:ext cx="1628935" cy="122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260142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3825A-993D-BC1C-01EA-588D7D44C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29436F3-DCC4-AF7F-AFFF-BA5E36DBBDDA}"/>
              </a:ext>
            </a:extLst>
          </p:cNvPr>
          <p:cNvSpPr txBox="1">
            <a:spLocks/>
          </p:cNvSpPr>
          <p:nvPr/>
        </p:nvSpPr>
        <p:spPr>
          <a:xfrm>
            <a:off x="152400" y="206375"/>
            <a:ext cx="8915400" cy="857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defTabSz="914378" eaLnBrk="1" fontAlgn="auto" hangingPunct="1">
              <a:spcAft>
                <a:spcPts val="0"/>
              </a:spcAft>
              <a:defRPr/>
            </a:pPr>
            <a:r>
              <a:rPr lang="en-US" sz="37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RUST Program </a:t>
            </a:r>
            <a:r>
              <a:rPr lang="en-US" sz="37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13F8F23-ADE7-4F06-ABD3-ACDFF9EA177E}"/>
              </a:ext>
            </a:extLst>
          </p:cNvPr>
          <p:cNvSpPr txBox="1">
            <a:spLocks/>
          </p:cNvSpPr>
          <p:nvPr/>
        </p:nvSpPr>
        <p:spPr bwMode="auto">
          <a:xfrm>
            <a:off x="-76200" y="1063625"/>
            <a:ext cx="8305800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defTabSz="914378"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RUST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(Replacing, Removing or Upgrading USTs) = </a:t>
            </a:r>
            <a:r>
              <a:rPr lang="en-US" sz="33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 and loans</a:t>
            </a:r>
          </a:p>
          <a:p>
            <a:pPr algn="l" defTabSz="914378"/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defTabSz="914378">
              <a:buFont typeface="Arial" panose="020B0604020202020204" pitchFamily="34" charset="0"/>
              <a:buChar char="•"/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Assists </a:t>
            </a:r>
            <a:r>
              <a:rPr lang="en-US" sz="33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small business UST owners/operators to come into compliance with UST regulatory requirements</a:t>
            </a:r>
            <a:b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defTabSz="914378">
              <a:buFont typeface="Arial" panose="020B0604020202020204" pitchFamily="34" charset="0"/>
              <a:buChar char="•"/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lang="en-US" sz="3300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eligible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UST owner/operator may apply; program is not limited to single-walled sites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8">
              <a:buFont typeface="Courier New" panose="02070309020205020404" pitchFamily="49" charset="0"/>
              <a:buChar char="o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8">
              <a:buFont typeface="Courier New" panose="02070309020205020404" pitchFamily="49" charset="0"/>
              <a:buChar char="o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CE3A078-99B0-0884-8867-30AC219E3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40208" y="4079875"/>
            <a:ext cx="1809368" cy="106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696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CDD94-7D73-7264-F7C5-F3D39E41F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88BC2165-5193-6DA7-D4DE-A0DA3C6C4AEB}"/>
              </a:ext>
            </a:extLst>
          </p:cNvPr>
          <p:cNvSpPr txBox="1">
            <a:spLocks/>
          </p:cNvSpPr>
          <p:nvPr/>
        </p:nvSpPr>
        <p:spPr>
          <a:xfrm>
            <a:off x="152400" y="206375"/>
            <a:ext cx="8915400" cy="857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defTabSz="914378" eaLnBrk="1" fontAlgn="auto" hangingPunct="1">
              <a:spcAft>
                <a:spcPts val="0"/>
              </a:spcAft>
              <a:defRPr/>
            </a:pPr>
            <a:r>
              <a:rPr lang="en-US" sz="37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RUST Program </a:t>
            </a:r>
            <a:r>
              <a:rPr lang="en-US" sz="37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22C60463-87AC-98BB-4758-0096CE05163F}"/>
              </a:ext>
            </a:extLst>
          </p:cNvPr>
          <p:cNvSpPr txBox="1">
            <a:spLocks/>
          </p:cNvSpPr>
          <p:nvPr/>
        </p:nvSpPr>
        <p:spPr bwMode="auto">
          <a:xfrm>
            <a:off x="0" y="1370013"/>
            <a:ext cx="8305800" cy="325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defTabSz="914378">
              <a:buFont typeface="Arial" panose="020B0604020202020204" pitchFamily="34" charset="0"/>
              <a:buChar char="•"/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Application must be reviewed and approved, and a grant/loan Agreement </a:t>
            </a:r>
            <a:r>
              <a:rPr lang="en-US" sz="33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EXECUTED </a:t>
            </a:r>
            <a:r>
              <a:rPr lang="en-US" sz="3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reimbursable work can begin</a:t>
            </a:r>
          </a:p>
          <a:p>
            <a:pPr marL="457200" indent="-457200" algn="l" defTabSz="914378"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defTabSz="914378">
              <a:buFont typeface="Arial" panose="020B0604020202020204" pitchFamily="34" charset="0"/>
              <a:buChar char="•"/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Invoices are paid only </a:t>
            </a:r>
            <a:r>
              <a:rPr lang="en-US" sz="33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en-US" sz="3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work is performed</a:t>
            </a:r>
          </a:p>
          <a:p>
            <a:pPr algn="l" defTabSz="914378"/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defTabSz="914378">
              <a:buFont typeface="Arial" panose="020B0604020202020204" pitchFamily="34" charset="0"/>
              <a:buChar char="•"/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Apply through FAAST: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https://faast.waterboards.ca.gov/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914378"/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8">
              <a:buFont typeface="Courier New" panose="02070309020205020404" pitchFamily="49" charset="0"/>
              <a:buChar char="o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8">
              <a:buFont typeface="Courier New" panose="02070309020205020404" pitchFamily="49" charset="0"/>
              <a:buChar char="o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Yosemite Valley - Yosemite Mariposa County Regions">
            <a:extLst>
              <a:ext uri="{FF2B5EF4-FFF2-40B4-BE49-F238E27FC236}">
                <a16:creationId xmlns:a16="http://schemas.microsoft.com/office/drawing/2014/main" id="{28038403-50C7-4922-7E72-8EA71E957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684" y="4057650"/>
            <a:ext cx="2573316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994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699CF-BB51-0ECA-3DF5-D7503A67D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957A55C-6598-7578-AE5F-82C07CB7795D}"/>
              </a:ext>
            </a:extLst>
          </p:cNvPr>
          <p:cNvSpPr txBox="1">
            <a:spLocks/>
          </p:cNvSpPr>
          <p:nvPr/>
        </p:nvSpPr>
        <p:spPr>
          <a:xfrm>
            <a:off x="152400" y="206375"/>
            <a:ext cx="8915400" cy="857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defTabSz="914378" eaLnBrk="1" fontAlgn="auto" hangingPunct="1">
              <a:spcAft>
                <a:spcPts val="0"/>
              </a:spcAft>
              <a:defRPr/>
            </a:pPr>
            <a:r>
              <a:rPr lang="en-US" sz="37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RUST Program </a:t>
            </a:r>
            <a:r>
              <a:rPr lang="en-US" sz="3700" b="1" u="sng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Urgency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ADF21A9A-1C94-DCD0-D15A-3EC642EDB7A1}"/>
              </a:ext>
            </a:extLst>
          </p:cNvPr>
          <p:cNvSpPr txBox="1">
            <a:spLocks/>
          </p:cNvSpPr>
          <p:nvPr/>
        </p:nvSpPr>
        <p:spPr bwMode="auto">
          <a:xfrm>
            <a:off x="-4011" y="819150"/>
            <a:ext cx="8305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378"/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defTabSz="914378">
              <a:buFont typeface="Arial" panose="020B0604020202020204" pitchFamily="34" charset="0"/>
              <a:buChar char="•"/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This is the last time we will be giving this presentation with any expectation that it will help anyone to receive </a:t>
            </a:r>
            <a:r>
              <a:rPr lang="en-US" sz="3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RUST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funding to assist with meeting the </a:t>
            </a:r>
            <a:r>
              <a:rPr lang="en-US" sz="33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12/31/25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deadline</a:t>
            </a:r>
            <a:b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 defTabSz="914378">
              <a:buFont typeface="Arial" panose="020B0604020202020204" pitchFamily="34" charset="0"/>
              <a:buChar char="•"/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Reviewing a </a:t>
            </a:r>
            <a:r>
              <a:rPr lang="en-US" sz="33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RUST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application, drafting and executing grant/loan Agreements, and processing invoices all take time… 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8">
              <a:buFont typeface="Courier New" panose="02070309020205020404" pitchFamily="49" charset="0"/>
              <a:buChar char="o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8">
              <a:buFont typeface="Courier New" panose="02070309020205020404" pitchFamily="49" charset="0"/>
              <a:buChar char="o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995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BB18A-BB87-7995-1B42-BDF647D26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96665665-BE75-F12B-C01C-CCF4AD89430F}"/>
              </a:ext>
            </a:extLst>
          </p:cNvPr>
          <p:cNvSpPr txBox="1">
            <a:spLocks/>
          </p:cNvSpPr>
          <p:nvPr/>
        </p:nvSpPr>
        <p:spPr>
          <a:xfrm>
            <a:off x="152400" y="206375"/>
            <a:ext cx="8915400" cy="857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defTabSz="914378" eaLnBrk="1" fontAlgn="auto" hangingPunct="1">
              <a:spcAft>
                <a:spcPts val="0"/>
              </a:spcAft>
              <a:defRPr/>
            </a:pPr>
            <a:r>
              <a:rPr lang="en-US" sz="37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Important </a:t>
            </a:r>
            <a:r>
              <a:rPr lang="en-US" sz="37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Deadlines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750BE8-6869-81FB-7A6A-D7B1C5F2595E}"/>
              </a:ext>
            </a:extLst>
          </p:cNvPr>
          <p:cNvSpPr txBox="1"/>
          <p:nvPr/>
        </p:nvSpPr>
        <p:spPr>
          <a:xfrm>
            <a:off x="228600" y="1079033"/>
            <a:ext cx="857707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 1115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extended the UST Cleanup Fund, but this did not change the single-walled UST closure deadline; it’s still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31, 2025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strike="sngStrik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UST Cleanup Fund (including RUST) sunsets –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1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strike="sngStrik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2036</a:t>
            </a: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strike="sngStrike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Go Ahead and Ask for More Time on that Deadline">
            <a:extLst>
              <a:ext uri="{FF2B5EF4-FFF2-40B4-BE49-F238E27FC236}">
                <a16:creationId xmlns:a16="http://schemas.microsoft.com/office/drawing/2014/main" id="{5A682C46-C1FE-F11D-52E9-20908A205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702" y="3714749"/>
            <a:ext cx="2574298" cy="144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844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F95BAD-0A94-0CB9-886C-7169151C0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E88B249E-D44A-1BA7-69F0-86B1680FEFDD}"/>
              </a:ext>
            </a:extLst>
          </p:cNvPr>
          <p:cNvSpPr txBox="1">
            <a:spLocks/>
          </p:cNvSpPr>
          <p:nvPr/>
        </p:nvSpPr>
        <p:spPr>
          <a:xfrm>
            <a:off x="152400" y="206375"/>
            <a:ext cx="8915400" cy="857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defTabSz="914378" eaLnBrk="1" fontAlgn="auto" hangingPunct="1">
              <a:spcAft>
                <a:spcPts val="0"/>
              </a:spcAft>
              <a:defRPr/>
            </a:pPr>
            <a:r>
              <a:rPr lang="en-US" sz="37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Important </a:t>
            </a:r>
            <a:r>
              <a:rPr lang="en-US" sz="37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Deadlines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44C4D6-615D-EDAC-C20E-1D794F6084F7}"/>
              </a:ext>
            </a:extLst>
          </p:cNvPr>
          <p:cNvSpPr txBox="1"/>
          <p:nvPr/>
        </p:nvSpPr>
        <p:spPr>
          <a:xfrm>
            <a:off x="188495" y="940534"/>
            <a:ext cx="857707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Corrective Action Claim application submittal to UST Cleanup Fund for reimbursement of eligible costs –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31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strike="sngStrik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2034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strike="sngStrike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SWRCB’s Division of Financial Assistance does not execute new grant/loan Agreements or release payment of invoices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April and mid-July of each year</a:t>
            </a:r>
          </a:p>
        </p:txBody>
      </p:sp>
      <p:pic>
        <p:nvPicPr>
          <p:cNvPr id="3074" name="Picture 2" descr="Hourglass And Calendar Stock Photo - Download Image Now - Deadline,  Calendar, Hourglass - iStock">
            <a:extLst>
              <a:ext uri="{FF2B5EF4-FFF2-40B4-BE49-F238E27FC236}">
                <a16:creationId xmlns:a16="http://schemas.microsoft.com/office/drawing/2014/main" id="{34A178DF-1D35-3119-2E9F-A3E35C442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582" y="4048549"/>
            <a:ext cx="1645418" cy="109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625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07B1B-9E02-0646-43B6-40C3589D2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0E3C7B75-474D-5533-5800-94031A319456}"/>
              </a:ext>
            </a:extLst>
          </p:cNvPr>
          <p:cNvSpPr txBox="1">
            <a:spLocks/>
          </p:cNvSpPr>
          <p:nvPr/>
        </p:nvSpPr>
        <p:spPr>
          <a:xfrm>
            <a:off x="152400" y="206375"/>
            <a:ext cx="8915400" cy="857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defTabSz="914378" eaLnBrk="1" fontAlgn="auto" hangingPunct="1">
              <a:spcAft>
                <a:spcPts val="0"/>
              </a:spcAft>
              <a:defRPr/>
            </a:pPr>
            <a:r>
              <a:rPr lang="en-US" sz="37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 can apply </a:t>
            </a:r>
            <a:r>
              <a:rPr lang="en-US" sz="37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RUST?</a:t>
            </a:r>
            <a:endParaRPr lang="en-US" sz="37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FDB040-100F-7473-ED6E-379CDEFE2BE4}"/>
              </a:ext>
            </a:extLst>
          </p:cNvPr>
          <p:cNvSpPr txBox="1"/>
          <p:nvPr/>
        </p:nvSpPr>
        <p:spPr>
          <a:xfrm>
            <a:off x="152400" y="819150"/>
            <a:ext cx="853440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Either the UST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small business entity </a:t>
            </a:r>
          </a:p>
          <a:p>
            <a:pPr marL="685800" lvl="1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Non-Profit Organizations</a:t>
            </a:r>
          </a:p>
          <a:p>
            <a:pPr marL="685800" lvl="1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Entities</a:t>
            </a:r>
            <a:b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the UST owner and operator are separate entities, eligibility is determined separately</a:t>
            </a:r>
          </a:p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Anyone who is issued a valid UST operating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can be considered a UST operator</a:t>
            </a:r>
          </a:p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73E87">
                  <a:lumMod val="75000"/>
                </a:srgbClr>
              </a:buClr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E5F7299-9295-298D-0BA8-9B6A77DFD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61528" y="3884084"/>
            <a:ext cx="1082472" cy="125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C3A575-BD37-DBE6-6A21-A9A788F37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4084"/>
            <a:ext cx="1295400" cy="125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6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1E709-C2A2-4EBC-AAF0-85CA6104A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6C40EF08-F099-C667-5AB2-293179E3699A}"/>
              </a:ext>
            </a:extLst>
          </p:cNvPr>
          <p:cNvSpPr txBox="1">
            <a:spLocks/>
          </p:cNvSpPr>
          <p:nvPr/>
        </p:nvSpPr>
        <p:spPr>
          <a:xfrm>
            <a:off x="152400" y="206375"/>
            <a:ext cx="8915400" cy="857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defTabSz="914378" eaLnBrk="1" fontAlgn="auto" hangingPunct="1">
              <a:spcAft>
                <a:spcPts val="0"/>
              </a:spcAft>
              <a:defRPr/>
            </a:pPr>
            <a:r>
              <a:rPr lang="en-US" sz="37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Who can apply </a:t>
            </a:r>
            <a:r>
              <a:rPr lang="en-US" sz="37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RUST?</a:t>
            </a:r>
            <a:endParaRPr lang="en-US" sz="37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447D20-12CE-705C-3509-41F9F6D69A08}"/>
              </a:ext>
            </a:extLst>
          </p:cNvPr>
          <p:cNvSpPr txBox="1"/>
          <p:nvPr/>
        </p:nvSpPr>
        <p:spPr>
          <a:xfrm>
            <a:off x="152400" y="895350"/>
            <a:ext cx="8534400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Probate proceedings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must be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before a property owner can apply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the RUST applicant is the 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 Operator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there must be a Lease in place that will cover the life of the grant/loan </a:t>
            </a:r>
            <a:r>
              <a:rPr lang="en-US" sz="24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Agreement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(10 or 20 years, or the option of either)</a:t>
            </a:r>
          </a:p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E46B615-2C2E-E487-5F89-E4E9577B3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0000" y="36195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59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025722-9877-46AD-A83B-72E1F12FB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315203"/>
            <a:ext cx="7772400" cy="1335081"/>
          </a:xfrm>
        </p:spPr>
        <p:txBody>
          <a:bodyPr vert="horz" lIns="0" tIns="34290" rIns="0" bIns="34290" rtlCol="0" anchor="b" anchorCtr="0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Why this is Important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2E2AFB-2394-4F80-91D4-980148A5C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BEF04C0-DEDA-4E83-8416-5ADE9D3D4714}"/>
              </a:ext>
            </a:extLst>
          </p:cNvPr>
          <p:cNvSpPr txBox="1">
            <a:spLocks/>
          </p:cNvSpPr>
          <p:nvPr/>
        </p:nvSpPr>
        <p:spPr>
          <a:xfrm>
            <a:off x="242985" y="40763"/>
            <a:ext cx="8387307" cy="547098"/>
          </a:xfrm>
          <a:prstGeom prst="rect">
            <a:avLst/>
          </a:prstGeom>
        </p:spPr>
        <p:txBody>
          <a:bodyPr vert="horz" lIns="0" tIns="34290" rIns="0" bIns="34290" rtlCol="0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phase out single-walled USTs?</a:t>
            </a:r>
            <a:endParaRPr lang="en-US" sz="2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200CA1E-5568-4AA7-AA46-968F8060F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34" y="758648"/>
            <a:ext cx="3449334" cy="24835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F9EB37-E2A9-4B60-B714-9C1B194CD69C}"/>
              </a:ext>
            </a:extLst>
          </p:cNvPr>
          <p:cNvSpPr txBox="1"/>
          <p:nvPr/>
        </p:nvSpPr>
        <p:spPr>
          <a:xfrm>
            <a:off x="3593602" y="528245"/>
            <a:ext cx="555039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AF0000"/>
              </a:buClr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Freedom from environmental contamination and access to clean, safe drinking water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AF0000"/>
              </a:buClr>
              <a:buFont typeface="Arial" panose="020B0604020202020204" pitchFamily="34" charset="0"/>
              <a:buChar char="•"/>
              <a:defRPr/>
            </a:pP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2017 to 2022, </a:t>
            </a:r>
            <a:r>
              <a:rPr 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29.7%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Single-walled UST closures have resulted in a new leaking underground storage tank case, vs. </a:t>
            </a:r>
            <a:r>
              <a:rPr lang="en-US" sz="27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6.7%</a:t>
            </a:r>
            <a:r>
              <a:rPr lang="en-US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double-walled USTs. </a:t>
            </a:r>
          </a:p>
        </p:txBody>
      </p:sp>
    </p:spTree>
    <p:extLst>
      <p:ext uri="{BB962C8B-B14F-4D97-AF65-F5344CB8AC3E}">
        <p14:creationId xmlns:p14="http://schemas.microsoft.com/office/powerpoint/2010/main" val="1945415275"/>
      </p:ext>
    </p:extLst>
  </p:cSld>
  <p:clrMapOvr>
    <a:masterClrMapping/>
  </p:clrMapOvr>
  <p:transition spd="slow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34976-4B86-3F45-964D-D7D727E16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70154FA0-FFA1-65F1-E4F7-4AFD4BEFE4E7}"/>
              </a:ext>
            </a:extLst>
          </p:cNvPr>
          <p:cNvSpPr txBox="1">
            <a:spLocks/>
          </p:cNvSpPr>
          <p:nvPr/>
        </p:nvSpPr>
        <p:spPr>
          <a:xfrm>
            <a:off x="152400" y="206375"/>
            <a:ext cx="8915400" cy="857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defTabSz="914378" eaLnBrk="1" fontAlgn="auto" hangingPunct="1">
              <a:spcAft>
                <a:spcPts val="0"/>
              </a:spcAft>
              <a:defRPr/>
            </a:pPr>
            <a:r>
              <a:rPr lang="en-US" sz="37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Eligible</a:t>
            </a:r>
            <a:r>
              <a:rPr lang="en-US" sz="37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u="sng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Applicants</a:t>
            </a:r>
            <a:r>
              <a:rPr lang="en-US" sz="37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(All)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4E2C2D-83B6-28A0-4836-6034824C5B6F}"/>
              </a:ext>
            </a:extLst>
          </p:cNvPr>
          <p:cNvSpPr txBox="1"/>
          <p:nvPr/>
        </p:nvSpPr>
        <p:spPr>
          <a:xfrm>
            <a:off x="152400" y="885539"/>
            <a:ext cx="89154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Small Business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Petroleum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UST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Owner and/or 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Operator,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domiciled in California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(including all named corporate officers, co-owners, members, and business headquarters)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Facility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must have a current,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accepted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CERS UST submittal</a:t>
            </a:r>
            <a:b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facilities owned/operated by named applicant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100% in compliance with UST Regs and H&amp;SC</a:t>
            </a:r>
          </a:p>
          <a:p>
            <a:pPr marL="685800" lvl="1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73E87">
                  <a:lumMod val="75000"/>
                </a:srgbClr>
              </a:buClr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 descr="Establishing A Global Culture Of Compliance">
            <a:extLst>
              <a:ext uri="{FF2B5EF4-FFF2-40B4-BE49-F238E27FC236}">
                <a16:creationId xmlns:a16="http://schemas.microsoft.com/office/drawing/2014/main" id="{C8224EE9-CA99-BAE4-6660-C32F36741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394" y="2168427"/>
            <a:ext cx="1620406" cy="111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9915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C06B5-B0EC-F0B5-5D4F-60F41F8A1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BCB6C8F3-0016-3B2B-E0F8-F995B57FE63C}"/>
              </a:ext>
            </a:extLst>
          </p:cNvPr>
          <p:cNvSpPr txBox="1">
            <a:spLocks/>
          </p:cNvSpPr>
          <p:nvPr/>
        </p:nvSpPr>
        <p:spPr>
          <a:xfrm>
            <a:off x="152400" y="206375"/>
            <a:ext cx="8915400" cy="857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defTabSz="914378" eaLnBrk="1" fontAlgn="auto" hangingPunct="1">
              <a:spcAft>
                <a:spcPts val="0"/>
              </a:spcAft>
              <a:defRPr/>
            </a:pPr>
            <a:r>
              <a:rPr lang="en-US" sz="37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Eligible </a:t>
            </a:r>
            <a:r>
              <a:rPr lang="en-US" sz="3700" b="1" u="sng" dirty="0"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Tanks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9654C3-719A-ED72-7C4C-81D127092335}"/>
              </a:ext>
            </a:extLst>
          </p:cNvPr>
          <p:cNvSpPr txBox="1"/>
          <p:nvPr/>
        </p:nvSpPr>
        <p:spPr>
          <a:xfrm>
            <a:off x="152400" y="885539"/>
            <a:ext cx="88392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Petroleum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Underground Storage Tanks</a:t>
            </a:r>
          </a:p>
          <a:p>
            <a:pPr marL="685800" lvl="1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tanks that 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meet the 23 CCR</a:t>
            </a:r>
            <a:b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Chp. 16 definition of a UST</a:t>
            </a:r>
          </a:p>
          <a:p>
            <a:pPr marL="685800" lvl="1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Heating Oil USTs,</a:t>
            </a: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whether regulated-commercial or exempt-residential</a:t>
            </a:r>
          </a:p>
          <a:p>
            <a:pPr marL="685800" lvl="1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Oil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UST projects 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eligible!</a:t>
            </a:r>
          </a:p>
          <a:p>
            <a:pPr marL="685800" lvl="1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Facility must have been a 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at some point</a:t>
            </a:r>
          </a:p>
          <a:p>
            <a:pPr marL="685800" lvl="1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3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73E87">
                  <a:lumMod val="75000"/>
                </a:srgbClr>
              </a:buClr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D3E7F8-8A90-3857-0DA4-0F41C6E38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7044" y="400440"/>
            <a:ext cx="2036956" cy="1363063"/>
          </a:xfrm>
          <a:prstGeom prst="rect">
            <a:avLst/>
          </a:prstGeom>
        </p:spPr>
      </p:pic>
      <p:sp>
        <p:nvSpPr>
          <p:cNvPr id="2" name="&quot;Not Allowed&quot; Symbol 1">
            <a:extLst>
              <a:ext uri="{FF2B5EF4-FFF2-40B4-BE49-F238E27FC236}">
                <a16:creationId xmlns:a16="http://schemas.microsoft.com/office/drawing/2014/main" id="{E7410A0D-4E3D-E1F5-A35E-F600A67B5C1E}"/>
              </a:ext>
            </a:extLst>
          </p:cNvPr>
          <p:cNvSpPr/>
          <p:nvPr/>
        </p:nvSpPr>
        <p:spPr>
          <a:xfrm>
            <a:off x="7919224" y="886081"/>
            <a:ext cx="457200" cy="541156"/>
          </a:xfrm>
          <a:prstGeom prst="noSmoking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2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1E148-FD56-17ED-E1D6-3B80BB099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9583290E-5BF0-0E22-6475-5EC56BDC9D68}"/>
              </a:ext>
            </a:extLst>
          </p:cNvPr>
          <p:cNvSpPr txBox="1">
            <a:spLocks/>
          </p:cNvSpPr>
          <p:nvPr/>
        </p:nvSpPr>
        <p:spPr>
          <a:xfrm>
            <a:off x="152400" y="206375"/>
            <a:ext cx="8915400" cy="857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defTabSz="914378" eaLnBrk="1" fontAlgn="auto" hangingPunct="1">
              <a:spcAft>
                <a:spcPts val="0"/>
              </a:spcAft>
              <a:defRPr/>
            </a:pPr>
            <a:r>
              <a:rPr lang="en-US" sz="37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Eligible Applicants, </a:t>
            </a:r>
            <a:r>
              <a:rPr lang="en-US" sz="37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5F8D4C-66EA-85ED-A4E3-0181F6697313}"/>
              </a:ext>
            </a:extLst>
          </p:cNvPr>
          <p:cNvSpPr txBox="1"/>
          <p:nvPr/>
        </p:nvSpPr>
        <p:spPr>
          <a:xfrm>
            <a:off x="152400" y="885539"/>
            <a:ext cx="89154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Applicant must:</a:t>
            </a:r>
          </a:p>
          <a:p>
            <a:pPr marL="685800" lvl="1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fewer than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 employees</a:t>
            </a:r>
          </a:p>
          <a:p>
            <a:pPr marL="685800" lvl="1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have retailed fuel within the last 2 years, but sells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fewer than 1,500,000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gallons of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gasoline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per year</a:t>
            </a:r>
          </a:p>
          <a:p>
            <a:pPr marL="685800" lvl="1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USTs are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red-tagged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 subject to administrative civil liability, civil liability, or criminal liability, </a:t>
            </a:r>
            <a:r>
              <a:rPr lang="en-US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unless the underlying violations have been corrected</a:t>
            </a:r>
          </a:p>
          <a:p>
            <a:pPr marL="914378" lvl="2" defTabSz="91437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73E87">
                  <a:lumMod val="75000"/>
                </a:srgbClr>
              </a:buClr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73E87">
                  <a:lumMod val="75000"/>
                </a:srgbClr>
              </a:buClr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3D0A73-9CB6-FFC8-CC45-5BC0D419EE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55394" y="390239"/>
            <a:ext cx="1488606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7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DD187-DC08-E03E-851A-4191617C4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94A408D9-05A7-02D7-F937-5FCC525FB0D3}"/>
              </a:ext>
            </a:extLst>
          </p:cNvPr>
          <p:cNvSpPr txBox="1">
            <a:spLocks/>
          </p:cNvSpPr>
          <p:nvPr/>
        </p:nvSpPr>
        <p:spPr>
          <a:xfrm>
            <a:off x="152400" y="206375"/>
            <a:ext cx="8915400" cy="857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defTabSz="914378" eaLnBrk="1" fontAlgn="auto" hangingPunct="1">
              <a:spcAft>
                <a:spcPts val="0"/>
              </a:spcAft>
              <a:defRPr/>
            </a:pPr>
            <a:r>
              <a:rPr lang="en-US" sz="37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Eligibility, </a:t>
            </a:r>
            <a:r>
              <a:rPr lang="en-US" sz="37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F58E74-B6E6-0C48-F775-883BFB99D381}"/>
              </a:ext>
            </a:extLst>
          </p:cNvPr>
          <p:cNvSpPr txBox="1"/>
          <p:nvPr/>
        </p:nvSpPr>
        <p:spPr>
          <a:xfrm>
            <a:off x="152400" y="885539"/>
            <a:ext cx="89154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1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Project facility must be compliant with 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H&amp;SC Chapter 6.7 and adopted regulations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and EVR requirements,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unless the application is received within 180 days of receiving the violation(s), </a:t>
            </a:r>
            <a:r>
              <a:rPr lang="en-US" sz="3200" b="1" u="sng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3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work will bring them into compliance</a:t>
            </a:r>
            <a:endParaRPr lang="en-US" sz="20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73E87">
                  <a:lumMod val="75000"/>
                </a:srgbClr>
              </a:buClr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38EA05-80E4-16F3-A353-EEE93EDD9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3107" y="4073525"/>
            <a:ext cx="1433986" cy="106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6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C4DDF6-9250-7E5B-96F8-2C0B611D5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7FB6FCBF-9B93-134E-C456-718679FD33E4}"/>
              </a:ext>
            </a:extLst>
          </p:cNvPr>
          <p:cNvSpPr txBox="1">
            <a:spLocks/>
          </p:cNvSpPr>
          <p:nvPr/>
        </p:nvSpPr>
        <p:spPr>
          <a:xfrm>
            <a:off x="152400" y="206375"/>
            <a:ext cx="8915400" cy="857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defTabSz="914378" eaLnBrk="1" fontAlgn="auto" hangingPunct="1">
              <a:spcAft>
                <a:spcPts val="0"/>
              </a:spcAft>
              <a:defRPr/>
            </a:pPr>
            <a:r>
              <a:rPr lang="en-US" sz="37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B8A2C5-6881-B56E-CA5E-2E2676CBED71}"/>
              </a:ext>
            </a:extLst>
          </p:cNvPr>
          <p:cNvSpPr txBox="1"/>
          <p:nvPr/>
        </p:nvSpPr>
        <p:spPr>
          <a:xfrm>
            <a:off x="161544" y="1025266"/>
            <a:ext cx="822045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$3K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$70K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maximum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 entity</a:t>
            </a:r>
          </a:p>
          <a:p>
            <a:pPr marL="685800" lvl="1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application is approved, they are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approved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the FULL grant amount.  Anything unspent remains available for future applications.</a:t>
            </a:r>
          </a:p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Includes UST removal-only work</a:t>
            </a:r>
          </a:p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additional 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$140K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 grant funds (for a total of $210K)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available for single-walled UST </a:t>
            </a:r>
            <a:r>
              <a:rPr lang="en-US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replacement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the nearest public fueling facility is more than 15 miles’ driving distance away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83714043-0C90-2604-DF0A-5319F6A70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6285">
            <a:off x="7206281" y="268774"/>
            <a:ext cx="1706010" cy="984380"/>
          </a:xfrm>
          <a:prstGeom prst="rect">
            <a:avLst/>
          </a:prstGeom>
          <a:effectLst>
            <a:glow rad="127000">
              <a:schemeClr val="bg2">
                <a:lumMod val="75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12700"/>
          </a:effectLst>
        </p:spPr>
      </p:pic>
    </p:spTree>
    <p:extLst>
      <p:ext uri="{BB962C8B-B14F-4D97-AF65-F5344CB8AC3E}">
        <p14:creationId xmlns:p14="http://schemas.microsoft.com/office/powerpoint/2010/main" val="11259255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483C9-8430-87B1-D2F5-CA85D7C6A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whiteboard&#10;&#10;Description automatically generated">
            <a:extLst>
              <a:ext uri="{FF2B5EF4-FFF2-40B4-BE49-F238E27FC236}">
                <a16:creationId xmlns:a16="http://schemas.microsoft.com/office/drawing/2014/main" id="{69D7262A-A556-65EF-84FE-893880556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4"/>
          <a:stretch/>
        </p:blipFill>
        <p:spPr>
          <a:xfrm rot="19955006">
            <a:off x="6544633" y="994193"/>
            <a:ext cx="2538500" cy="145807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F039D8F9-9C21-B776-0C6A-589A4E8EBEE5}"/>
              </a:ext>
            </a:extLst>
          </p:cNvPr>
          <p:cNvSpPr txBox="1">
            <a:spLocks/>
          </p:cNvSpPr>
          <p:nvPr/>
        </p:nvSpPr>
        <p:spPr>
          <a:xfrm>
            <a:off x="152400" y="206375"/>
            <a:ext cx="8915400" cy="857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defTabSz="914378" eaLnBrk="1" fontAlgn="auto" hangingPunct="1">
              <a:spcAft>
                <a:spcPts val="0"/>
              </a:spcAft>
              <a:defRPr/>
            </a:pPr>
            <a:r>
              <a:rPr lang="en-US" sz="37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Grant </a:t>
            </a:r>
            <a:r>
              <a:rPr lang="en-US" sz="37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Waiver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CE68E2-2538-47F8-30E7-AF08D568B493}"/>
              </a:ext>
            </a:extLst>
          </p:cNvPr>
          <p:cNvSpPr txBox="1"/>
          <p:nvPr/>
        </p:nvSpPr>
        <p:spPr>
          <a:xfrm>
            <a:off x="-304800" y="895351"/>
            <a:ext cx="662939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089" lvl="1" indent="-342900" defTabSz="914378" eaLnBrk="0" fontAlgn="base" hangingPunct="0">
              <a:spcBef>
                <a:spcPct val="0"/>
              </a:spcBef>
              <a:spcAft>
                <a:spcPct val="0"/>
              </a:spcAft>
              <a:buClr>
                <a:srgbClr val="1F497D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the UST facility </a:t>
            </a:r>
            <a:r>
              <a:rPr lang="en-U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not meet RUST’s compliance requirements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sz="2400" dirty="0">
                <a:solidFill>
                  <a:schemeClr val="accent3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not retailed motor vehicle fuel within the last two years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these normal eligibility requirements can be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waived, if:</a:t>
            </a:r>
          </a:p>
          <a:p>
            <a:pPr marL="1142989" lvl="2" indent="-342900" defTabSz="914378" eaLnBrk="0" fontAlgn="base" hangingPunct="0">
              <a:spcBef>
                <a:spcPct val="0"/>
              </a:spcBef>
              <a:spcAft>
                <a:spcPct val="0"/>
              </a:spcAft>
              <a:buClr>
                <a:srgbClr val="1F497D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grant application is for a UST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removal-only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project, AND</a:t>
            </a:r>
          </a:p>
          <a:p>
            <a:pPr marL="1142989" lvl="2" indent="-342900" defTabSz="914378" eaLnBrk="0" fontAlgn="base" hangingPunct="0">
              <a:spcBef>
                <a:spcPct val="0"/>
              </a:spcBef>
              <a:spcAft>
                <a:spcPct val="0"/>
              </a:spcAft>
              <a:buClr>
                <a:srgbClr val="1F497D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applicant demonstrates that they are 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unable to afford a RUST loan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the cost of the removal project</a:t>
            </a:r>
          </a:p>
          <a:p>
            <a:pPr marL="1142989" lvl="2" indent="-342900" defTabSz="914378" eaLnBrk="0" fontAlgn="base" hangingPunct="0">
              <a:spcBef>
                <a:spcPct val="0"/>
              </a:spcBef>
              <a:spcAft>
                <a:spcPct val="0"/>
              </a:spcAft>
              <a:buClr>
                <a:srgbClr val="1F497D">
                  <a:lumMod val="75000"/>
                </a:srgbClr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89" lvl="1" indent="-342900" defTabSz="914378" eaLnBrk="0" fontAlgn="base" hangingPunct="0">
              <a:spcBef>
                <a:spcPct val="0"/>
              </a:spcBef>
              <a:spcAft>
                <a:spcPct val="0"/>
              </a:spcAft>
              <a:buClr>
                <a:srgbClr val="1F497D">
                  <a:lumMod val="75000"/>
                </a:srgbClr>
              </a:buCl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4262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F016F-2C7C-09F3-6756-F87726C12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FBFD94-9B24-7812-A75E-08A7E1709F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7" b="9637"/>
          <a:stretch/>
        </p:blipFill>
        <p:spPr>
          <a:xfrm rot="19955006">
            <a:off x="5772633" y="778877"/>
            <a:ext cx="3257980" cy="186170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D8047C4A-434B-B2ED-EDDC-F70AA7E4B654}"/>
              </a:ext>
            </a:extLst>
          </p:cNvPr>
          <p:cNvSpPr txBox="1">
            <a:spLocks/>
          </p:cNvSpPr>
          <p:nvPr/>
        </p:nvSpPr>
        <p:spPr>
          <a:xfrm>
            <a:off x="152400" y="206375"/>
            <a:ext cx="8915400" cy="857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defTabSz="914378" eaLnBrk="1" fontAlgn="auto" hangingPunct="1">
              <a:spcAft>
                <a:spcPts val="0"/>
              </a:spcAft>
              <a:defRPr/>
            </a:pPr>
            <a:r>
              <a:rPr lang="en-US" sz="37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Waiver </a:t>
            </a:r>
            <a:r>
              <a:rPr lang="en-US" sz="37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Grant</a:t>
            </a:r>
            <a:endParaRPr lang="en-US" sz="37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F9D196-9763-89A5-2B23-DF12A8655237}"/>
              </a:ext>
            </a:extLst>
          </p:cNvPr>
          <p:cNvSpPr txBox="1"/>
          <p:nvPr/>
        </p:nvSpPr>
        <p:spPr>
          <a:xfrm>
            <a:off x="-304799" y="895351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089" lvl="1" indent="-342900" defTabSz="914378" eaLnBrk="0" fontAlgn="base" hangingPunct="0">
              <a:spcBef>
                <a:spcPct val="0"/>
              </a:spcBef>
              <a:spcAft>
                <a:spcPct val="0"/>
              </a:spcAft>
              <a:buClr>
                <a:srgbClr val="1F497D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RUST grant eligibility requirements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still apply</a:t>
            </a:r>
            <a:b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89" lvl="1" indent="-342900" defTabSz="914378" eaLnBrk="0" fontAlgn="base" hangingPunct="0">
              <a:spcBef>
                <a:spcPct val="0"/>
              </a:spcBef>
              <a:spcAft>
                <a:spcPct val="0"/>
              </a:spcAft>
              <a:buClr>
                <a:srgbClr val="1F497D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While the RUST grant application forms are written for active businesses,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applicant can provide a signed statement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that explains why most of the documents that are normally required are unavailable</a:t>
            </a:r>
          </a:p>
        </p:txBody>
      </p:sp>
    </p:spTree>
    <p:extLst>
      <p:ext uri="{BB962C8B-B14F-4D97-AF65-F5344CB8AC3E}">
        <p14:creationId xmlns:p14="http://schemas.microsoft.com/office/powerpoint/2010/main" val="9681723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D4660-2773-38B9-9161-9145FF4B3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EB9D2713-49EB-D9D7-AD45-DD57290F0600}"/>
              </a:ext>
            </a:extLst>
          </p:cNvPr>
          <p:cNvSpPr txBox="1">
            <a:spLocks/>
          </p:cNvSpPr>
          <p:nvPr/>
        </p:nvSpPr>
        <p:spPr>
          <a:xfrm>
            <a:off x="152400" y="206375"/>
            <a:ext cx="8915400" cy="857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defTabSz="914378" eaLnBrk="1" fontAlgn="auto" hangingPunct="1">
              <a:spcAft>
                <a:spcPts val="0"/>
              </a:spcAft>
              <a:defRPr/>
            </a:pPr>
            <a:r>
              <a:rPr lang="en-US" sz="37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Eligible Applicants, </a:t>
            </a:r>
            <a:r>
              <a:rPr lang="en-US" sz="37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Loans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87F0C2-0243-449D-C4C0-A97865F7F900}"/>
              </a:ext>
            </a:extLst>
          </p:cNvPr>
          <p:cNvSpPr txBox="1"/>
          <p:nvPr/>
        </p:nvSpPr>
        <p:spPr>
          <a:xfrm>
            <a:off x="152400" y="885539"/>
            <a:ext cx="891540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Applicant must have </a:t>
            </a:r>
            <a:r>
              <a:rPr lang="en-US" sz="28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fewer than 500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</a:p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Project facility is </a:t>
            </a:r>
            <a:r>
              <a:rPr lang="en-US" sz="28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required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retail fuel</a:t>
            </a:r>
          </a:p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Applicant must be able to demonstrate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to repay loan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possess </a:t>
            </a:r>
            <a:r>
              <a:rPr lang="en-US" sz="28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adequate collateral</a:t>
            </a:r>
          </a:p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Applicant must be compliant with 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Responsibility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requirements</a:t>
            </a:r>
            <a:endParaRPr lang="en-US" sz="18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73E87">
                  <a:lumMod val="75000"/>
                </a:srgbClr>
              </a:buClr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02DF51-A7E9-BEA1-C923-2B8A77790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66339" y="4204010"/>
            <a:ext cx="1677661" cy="93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2E070-6A06-13FD-83D4-1041939093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9B3B049C-E0C5-4746-F9CC-15FE70C02996}"/>
              </a:ext>
            </a:extLst>
          </p:cNvPr>
          <p:cNvSpPr txBox="1">
            <a:spLocks/>
          </p:cNvSpPr>
          <p:nvPr/>
        </p:nvSpPr>
        <p:spPr>
          <a:xfrm>
            <a:off x="152400" y="206375"/>
            <a:ext cx="8915400" cy="857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defTabSz="914378" eaLnBrk="1" fontAlgn="auto" hangingPunct="1">
              <a:spcAft>
                <a:spcPts val="0"/>
              </a:spcAft>
              <a:defRPr/>
            </a:pPr>
            <a:r>
              <a:rPr lang="en-US" sz="37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Eligibility, </a:t>
            </a:r>
            <a:r>
              <a:rPr lang="en-US" sz="37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Loans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7575C4-35E6-8648-943A-1147C1CD293B}"/>
              </a:ext>
            </a:extLst>
          </p:cNvPr>
          <p:cNvSpPr txBox="1"/>
          <p:nvPr/>
        </p:nvSpPr>
        <p:spPr>
          <a:xfrm>
            <a:off x="152400" y="885539"/>
            <a:ext cx="8382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Project tanks must be in compliance with </a:t>
            </a:r>
            <a:r>
              <a:rPr lang="en-US" sz="2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H&amp;SC Chapter 6.7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 Regulations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and EVR requirements,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unless the work will bring them into compliance</a:t>
            </a:r>
          </a:p>
          <a:p>
            <a:pPr marL="685800" lvl="1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(there’s no </a:t>
            </a:r>
            <a:r>
              <a:rPr 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180-day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time limit as with grants)</a:t>
            </a:r>
          </a:p>
          <a:p>
            <a:pPr marL="685800" lvl="1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administrative violations </a:t>
            </a: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must be resolved</a:t>
            </a:r>
            <a:endParaRPr lang="en-US" sz="1800" u="sng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755D1D-9B75-235B-1042-DDFC3DB52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8600" y="3745749"/>
            <a:ext cx="1351839" cy="139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7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511A9-E4B0-AFF8-BF54-E65181EF1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FE12ABD5-29DB-B202-7F1C-B1F1AC546427}"/>
              </a:ext>
            </a:extLst>
          </p:cNvPr>
          <p:cNvSpPr txBox="1">
            <a:spLocks/>
          </p:cNvSpPr>
          <p:nvPr/>
        </p:nvSpPr>
        <p:spPr>
          <a:xfrm>
            <a:off x="123481" y="173355"/>
            <a:ext cx="8915400" cy="857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defTabSz="914378" eaLnBrk="1" fontAlgn="auto" hangingPunct="1">
              <a:spcAft>
                <a:spcPts val="0"/>
              </a:spcAft>
              <a:defRPr/>
            </a:pPr>
            <a:r>
              <a:rPr lang="en-US" sz="37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Loans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FB6335-E275-4674-5F0A-BF0F60C66A6A}"/>
              </a:ext>
            </a:extLst>
          </p:cNvPr>
          <p:cNvSpPr txBox="1"/>
          <p:nvPr/>
        </p:nvSpPr>
        <p:spPr>
          <a:xfrm>
            <a:off x="140208" y="819150"/>
            <a:ext cx="9003792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$10K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$750K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maximum per entity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20-year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terms:</a:t>
            </a:r>
          </a:p>
          <a:p>
            <a:pPr marL="685800" lvl="1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Guarantee is required</a:t>
            </a:r>
            <a:endParaRPr lang="en-US" sz="24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10-year loan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RUST takes a Uniform Commercial Code lien</a:t>
            </a:r>
          </a:p>
          <a:p>
            <a:pPr marL="685800" lvl="1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20-year loan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RUST takes a UCC lien and a Deed of Trust</a:t>
            </a:r>
          </a:p>
          <a:p>
            <a:pPr lvl="1" defTabSz="914378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Below Market Interest Rate—Currently: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1.7%!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percent (2%) loan fee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due at closing</a:t>
            </a: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200" b="1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6DDD91-8C97-DBD1-D880-684EA1E79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971" y="-40005"/>
            <a:ext cx="2129029" cy="128397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17957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2E2AFB-2394-4F80-91D4-980148A5C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706" y="0"/>
            <a:ext cx="9144000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C3E1EE-075E-427E-8FA6-3A4639F7ED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335081"/>
            <a:ext cx="7772400" cy="1335081"/>
          </a:xfrm>
        </p:spPr>
        <p:txBody>
          <a:bodyPr vert="horz" lIns="0" tIns="34290" rIns="0" bIns="34290" rtlCol="0" anchor="b" anchorCtr="0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12/31/2025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Single-walled Closure Deadline</a:t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BEF04C0-DEDA-4E83-8416-5ADE9D3D4714}"/>
              </a:ext>
            </a:extLst>
          </p:cNvPr>
          <p:cNvSpPr txBox="1">
            <a:spLocks/>
          </p:cNvSpPr>
          <p:nvPr/>
        </p:nvSpPr>
        <p:spPr>
          <a:xfrm>
            <a:off x="242986" y="30823"/>
            <a:ext cx="8422436" cy="3973480"/>
          </a:xfrm>
          <a:prstGeom prst="rect">
            <a:avLst/>
          </a:prstGeom>
        </p:spPr>
        <p:txBody>
          <a:bodyPr vert="horz" lIns="0" tIns="34290" rIns="0" bIns="34290" rtlCol="0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12/31/2025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Single-walled Closure Deadline</a:t>
            </a:r>
          </a:p>
          <a:p>
            <a:endParaRPr lang="en-US" sz="2025" dirty="0">
              <a:solidFill>
                <a:srgbClr val="30303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AF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Senate Bill 445 became effective 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25, 2014</a:t>
            </a:r>
            <a:r>
              <a:rPr lang="en-US" sz="2400" dirty="0">
                <a:solidFill>
                  <a:srgbClr val="303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buClr>
                <a:srgbClr val="AF0000"/>
              </a:buClr>
              <a:defRPr/>
            </a:pPr>
            <a:endParaRPr lang="en-US" sz="2400" dirty="0">
              <a:solidFill>
                <a:srgbClr val="30303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AF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Amended State Law, the California Health and Safety Code (H&amp;SC) section 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25292.05.</a:t>
            </a:r>
          </a:p>
          <a:p>
            <a:pPr algn="l">
              <a:buClr>
                <a:srgbClr val="AF0000"/>
              </a:buClr>
              <a:defRPr/>
            </a:pPr>
            <a:endParaRPr lang="en-US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AF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Requires the permanent closure of single-walled tanks and piping. </a:t>
            </a:r>
          </a:p>
          <a:p>
            <a:endParaRPr lang="en-US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Blip>
                <a:blip r:embed="rId3"/>
              </a:buBlip>
            </a:pPr>
            <a:endParaRPr lang="en-US" sz="2025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18809"/>
      </p:ext>
    </p:extLst>
  </p:cSld>
  <p:clrMapOvr>
    <a:masterClrMapping/>
  </p:clrMapOvr>
  <p:transition spd="slow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A2A6B-9741-163B-CE07-AB1A42072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7BAB3F6-90C7-CE53-BDDD-477F896810E1}"/>
              </a:ext>
            </a:extLst>
          </p:cNvPr>
          <p:cNvSpPr txBox="1">
            <a:spLocks/>
          </p:cNvSpPr>
          <p:nvPr/>
        </p:nvSpPr>
        <p:spPr>
          <a:xfrm>
            <a:off x="152400" y="206375"/>
            <a:ext cx="8915400" cy="857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defTabSz="914378" eaLnBrk="1" fontAlgn="auto" hangingPunct="1">
              <a:spcAft>
                <a:spcPts val="0"/>
              </a:spcAft>
              <a:defRPr/>
            </a:pPr>
            <a:r>
              <a:rPr lang="en-US" sz="37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Eligible </a:t>
            </a:r>
            <a:r>
              <a:rPr lang="en-US" sz="37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Business Entities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297D7F-74F8-EBC3-17B1-505E145C1DF7}"/>
              </a:ext>
            </a:extLst>
          </p:cNvPr>
          <p:cNvSpPr txBox="1"/>
          <p:nvPr/>
        </p:nvSpPr>
        <p:spPr>
          <a:xfrm>
            <a:off x="152400" y="885539"/>
            <a:ext cx="8382000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28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Secretary of State Business Search</a:t>
            </a:r>
            <a:r>
              <a:rPr lang="en-US" sz="2800" u="sng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can help applicants and consultants demonstrate company ownership—see: 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RUST Loan App. Checklist</a:t>
            </a:r>
            <a:endParaRPr lang="en-US" sz="24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Application requirements are different for:</a:t>
            </a:r>
          </a:p>
          <a:p>
            <a:pPr marL="685800" lvl="1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73E87">
                  <a:lumMod val="75000"/>
                </a:srgbClr>
              </a:buClr>
              <a:buFont typeface="Wingdings" panose="05000000000000000000" pitchFamily="2" charset="2"/>
              <a:buChar char="ü"/>
            </a:pPr>
            <a:endParaRPr lang="en-US" sz="18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FFA04A-DAB3-AB8A-0CE3-791849E9BA7C}"/>
              </a:ext>
            </a:extLst>
          </p:cNvPr>
          <p:cNvSpPr txBox="1"/>
          <p:nvPr/>
        </p:nvSpPr>
        <p:spPr>
          <a:xfrm>
            <a:off x="117088" y="2647950"/>
            <a:ext cx="8686800" cy="181588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800100" lvl="1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 proprietorships</a:t>
            </a:r>
          </a:p>
          <a:p>
            <a:pPr marL="800100" lvl="1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Partnerships</a:t>
            </a:r>
          </a:p>
          <a:p>
            <a:pPr marL="800100" lvl="1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LLCs</a:t>
            </a:r>
            <a:b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Corporations</a:t>
            </a:r>
          </a:p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Trusts</a:t>
            </a:r>
          </a:p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123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B2689-93C9-71DF-1DB1-B6D206172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5AACE0A3-B054-73C4-A0E0-64643390F934}"/>
              </a:ext>
            </a:extLst>
          </p:cNvPr>
          <p:cNvSpPr txBox="1">
            <a:spLocks/>
          </p:cNvSpPr>
          <p:nvPr/>
        </p:nvSpPr>
        <p:spPr>
          <a:xfrm>
            <a:off x="152400" y="206375"/>
            <a:ext cx="8915400" cy="857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defTabSz="914378" eaLnBrk="1" fontAlgn="auto" hangingPunct="1">
              <a:spcAft>
                <a:spcPts val="0"/>
              </a:spcAft>
              <a:defRPr/>
            </a:pPr>
            <a:r>
              <a:rPr lang="en-US" sz="37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Typical Projects </a:t>
            </a:r>
            <a:r>
              <a:rPr lang="en-US" sz="3700" b="1" dirty="0"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Covered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D36EE1-433A-9FFF-9C8F-3DE078E1290F}"/>
              </a:ext>
            </a:extLst>
          </p:cNvPr>
          <p:cNvSpPr txBox="1"/>
          <p:nvPr/>
        </p:nvSpPr>
        <p:spPr>
          <a:xfrm>
            <a:off x="152400" y="1056768"/>
            <a:ext cx="6705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Removing and/or replacing USTs and/or piping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Repairing and/or upgrading USTs </a:t>
            </a:r>
          </a:p>
        </p:txBody>
      </p:sp>
      <p:pic>
        <p:nvPicPr>
          <p:cNvPr id="11" name="Picture 10" descr="A picture containing outdoor, ground, rock, power shovel&#10;&#10;Description automatically generated">
            <a:extLst>
              <a:ext uri="{FF2B5EF4-FFF2-40B4-BE49-F238E27FC236}">
                <a16:creationId xmlns:a16="http://schemas.microsoft.com/office/drawing/2014/main" id="{9D9F8460-AA59-2851-3A5E-3665A55C8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703" y="2800350"/>
            <a:ext cx="2716813" cy="203761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C83122-FD69-58B2-8532-226EFD7ABA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7041">
            <a:off x="5842037" y="1082621"/>
            <a:ext cx="2975619" cy="186500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116178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04EB1-64DF-CA28-CF42-104128DD5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3C89A8B6-8D96-9E65-250D-7FD16AFBA256}"/>
              </a:ext>
            </a:extLst>
          </p:cNvPr>
          <p:cNvSpPr txBox="1">
            <a:spLocks/>
          </p:cNvSpPr>
          <p:nvPr/>
        </p:nvSpPr>
        <p:spPr>
          <a:xfrm>
            <a:off x="152400" y="206375"/>
            <a:ext cx="8915400" cy="857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defTabSz="914378" eaLnBrk="1" fontAlgn="auto" hangingPunct="1">
              <a:spcAft>
                <a:spcPts val="0"/>
              </a:spcAft>
              <a:defRPr/>
            </a:pPr>
            <a:r>
              <a:rPr lang="en-US" sz="37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Typical </a:t>
            </a:r>
            <a:r>
              <a:rPr lang="en-US" sz="3700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Repair/Upgrade</a:t>
            </a:r>
            <a:r>
              <a:rPr lang="en-US" sz="37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Costs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E1EAA4-D8F3-9966-2063-4DA09C0FF88D}"/>
              </a:ext>
            </a:extLst>
          </p:cNvPr>
          <p:cNvSpPr txBox="1"/>
          <p:nvPr/>
        </p:nvSpPr>
        <p:spPr>
          <a:xfrm>
            <a:off x="304800" y="819528"/>
            <a:ext cx="7924800" cy="31158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Replace or repair secondary containment, including    penetration fittings, test boots, and/or containment sumps</a:t>
            </a:r>
          </a:p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Replace under-dispenser containment</a:t>
            </a:r>
          </a:p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Replace or repair spill buckets, fill pipes, and/or overfill protection devices</a:t>
            </a:r>
          </a:p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Replace electronic monitoring system</a:t>
            </a:r>
          </a:p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Conduct enhanced leak detection test</a:t>
            </a:r>
          </a:p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Replace manway covers</a:t>
            </a:r>
          </a:p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Clr>
                <a:srgbClr val="31B6FD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Enhanced vapor recovery upgrades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990D64-91F6-414A-E92B-05FDFEBCD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670" y="2616331"/>
            <a:ext cx="1456266" cy="157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2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962D24-021E-8C65-8DCD-2097B52AA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C90F6D3D-D2EE-7A46-559F-B5D3E6DE1505}"/>
              </a:ext>
            </a:extLst>
          </p:cNvPr>
          <p:cNvSpPr txBox="1">
            <a:spLocks/>
          </p:cNvSpPr>
          <p:nvPr/>
        </p:nvSpPr>
        <p:spPr>
          <a:xfrm>
            <a:off x="152400" y="206375"/>
            <a:ext cx="8915400" cy="857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defTabSz="914378" eaLnBrk="1" fontAlgn="auto" hangingPunct="1">
              <a:spcAft>
                <a:spcPts val="0"/>
              </a:spcAft>
              <a:defRPr/>
            </a:pPr>
            <a:r>
              <a:rPr lang="en-US" sz="37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Typical </a:t>
            </a:r>
            <a:r>
              <a:rPr lang="en-US" sz="37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Ineligible</a:t>
            </a:r>
            <a:r>
              <a:rPr lang="en-US" sz="37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Costs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562ABC-59CE-5CC0-4C0C-CF8B2F9243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761" y="3574159"/>
            <a:ext cx="1981200" cy="14828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3F86DB-ADBE-0C1A-2DD3-9532C6C65961}"/>
              </a:ext>
            </a:extLst>
          </p:cNvPr>
          <p:cNvSpPr txBox="1"/>
          <p:nvPr/>
        </p:nvSpPr>
        <p:spPr>
          <a:xfrm>
            <a:off x="304800" y="827910"/>
            <a:ext cx="77724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Aboveground Storage Tanks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– exception: If replacing UST with an AST, will fund costs associated with removal/disposal of the UST </a:t>
            </a:r>
            <a:r>
              <a:rPr lang="en-US" sz="2200" u="sng" dirty="0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</a:p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Non-qualifying dispensers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– unless replacing entire fueling system or for an environmental reason</a:t>
            </a:r>
          </a:p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Card Industry/Point of Sale equipment </a:t>
            </a:r>
          </a:p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Signage, decals, bollards, speakers, and monitors</a:t>
            </a:r>
          </a:p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Canopies, valances, cash registers, fuel software, travel, and convenience store-related expenses</a:t>
            </a:r>
          </a:p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Costs of </a:t>
            </a:r>
            <a:r>
              <a: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back-owed permit fees and penalties</a:t>
            </a:r>
          </a:p>
        </p:txBody>
      </p:sp>
    </p:spTree>
    <p:extLst>
      <p:ext uri="{BB962C8B-B14F-4D97-AF65-F5344CB8AC3E}">
        <p14:creationId xmlns:p14="http://schemas.microsoft.com/office/powerpoint/2010/main" val="212178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11A9B-4712-75E1-22AF-E78681940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FD69866F-DD52-4303-67D5-1D0B0EE6668F}"/>
              </a:ext>
            </a:extLst>
          </p:cNvPr>
          <p:cNvSpPr txBox="1">
            <a:spLocks/>
          </p:cNvSpPr>
          <p:nvPr/>
        </p:nvSpPr>
        <p:spPr>
          <a:xfrm>
            <a:off x="152400" y="206375"/>
            <a:ext cx="8915400" cy="857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defTabSz="914378" eaLnBrk="1" fontAlgn="auto" hangingPunct="1">
              <a:spcAft>
                <a:spcPts val="0"/>
              </a:spcAft>
              <a:defRPr/>
            </a:pPr>
            <a:r>
              <a:rPr lang="en-US" sz="37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/>
              </a:rPr>
              <a:t>Common RUST Application </a:t>
            </a:r>
            <a:r>
              <a:rPr lang="en-US" sz="37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/>
              </a:rPr>
              <a:t>Issues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A58861-F6BB-0684-67B2-9FACE26E6DC7}"/>
              </a:ext>
            </a:extLst>
          </p:cNvPr>
          <p:cNvSpPr txBox="1"/>
          <p:nvPr/>
        </p:nvSpPr>
        <p:spPr>
          <a:xfrm>
            <a:off x="161544" y="978340"/>
            <a:ext cx="7001256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documents/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signatures</a:t>
            </a:r>
          </a:p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Documents are </a:t>
            </a:r>
            <a:r>
              <a:rPr lang="en-US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redacted</a:t>
            </a:r>
          </a:p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Documents 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expire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after submittal due to delays</a:t>
            </a:r>
          </a:p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Mixing and matching documents/finances of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business entities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Contractor’s Proposal: </a:t>
            </a:r>
          </a:p>
          <a:p>
            <a:pPr marL="685800" lvl="1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itemized to show labor and equipment costs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 material list</a:t>
            </a:r>
          </a:p>
          <a:p>
            <a:pPr marL="685800" lvl="1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Proposal 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missing required tasks</a:t>
            </a: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endParaRPr lang="en-US" sz="20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15BF33-FBE3-5887-D6D7-688137EA3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9962" y="1657350"/>
            <a:ext cx="159067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868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1DE19-FC9B-4182-F18E-7224677CB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9598AB2F-75EF-EFE4-A6B6-B77F8492138D}"/>
              </a:ext>
            </a:extLst>
          </p:cNvPr>
          <p:cNvSpPr txBox="1">
            <a:spLocks/>
          </p:cNvSpPr>
          <p:nvPr/>
        </p:nvSpPr>
        <p:spPr>
          <a:xfrm>
            <a:off x="152400" y="206375"/>
            <a:ext cx="8915400" cy="857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defTabSz="914378" eaLnBrk="1" fontAlgn="auto" hangingPunct="1">
              <a:spcAft>
                <a:spcPts val="0"/>
              </a:spcAft>
              <a:defRPr/>
            </a:pPr>
            <a:r>
              <a:rPr lang="en-US" sz="37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/>
              </a:rPr>
              <a:t>Common RUST Application </a:t>
            </a:r>
            <a:r>
              <a:rPr lang="en-US" sz="37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/>
              </a:rPr>
              <a:t>Issues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4F7772-324C-2743-D2C7-21D2DC8F4ABE}"/>
              </a:ext>
            </a:extLst>
          </p:cNvPr>
          <p:cNvSpPr txBox="1"/>
          <p:nvPr/>
        </p:nvSpPr>
        <p:spPr>
          <a:xfrm>
            <a:off x="161544" y="978340"/>
            <a:ext cx="7001256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Discrepancies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between applicant named and 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/Permits</a:t>
            </a:r>
          </a:p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violations</a:t>
            </a:r>
          </a:p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shows the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name of owner or operator, or the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size/number of USTs</a:t>
            </a:r>
          </a:p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Grant Deed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must show </a:t>
            </a:r>
            <a:r>
              <a:rPr lang="en-US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Legal Description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the property</a:t>
            </a:r>
          </a:p>
          <a:p>
            <a:pPr marL="342900" indent="-342900" defTabSz="914378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  <a:buBlip>
                <a:blip r:embed="rId2"/>
              </a:buBlip>
            </a:pPr>
            <a:endParaRPr lang="en-US" sz="2000" dirty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7FAF93-DA50-8C37-3204-E4374A383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3258" y="3758807"/>
            <a:ext cx="2867025" cy="138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988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356F1-064F-526F-179C-388E92B5A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41031B62-6F0F-37D7-993D-E99C163B9354}"/>
              </a:ext>
            </a:extLst>
          </p:cNvPr>
          <p:cNvSpPr txBox="1">
            <a:spLocks/>
          </p:cNvSpPr>
          <p:nvPr/>
        </p:nvSpPr>
        <p:spPr>
          <a:xfrm>
            <a:off x="152400" y="206375"/>
            <a:ext cx="8915400" cy="857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defTabSz="914378" eaLnBrk="1" fontAlgn="auto" hangingPunct="1">
              <a:spcAft>
                <a:spcPts val="0"/>
              </a:spcAft>
              <a:defRPr/>
            </a:pPr>
            <a:r>
              <a:rPr lang="en-US" sz="37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/>
              </a:rPr>
              <a:t>RUST </a:t>
            </a:r>
            <a:r>
              <a:rPr lang="en-US" sz="3700" b="1" dirty="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/>
              </a:rPr>
              <a:t>Program Information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90EC7E-DD46-4BDF-EE7C-425871ACE2E7}"/>
              </a:ext>
            </a:extLst>
          </p:cNvPr>
          <p:cNvSpPr txBox="1"/>
          <p:nvPr/>
        </p:nvSpPr>
        <p:spPr>
          <a:xfrm>
            <a:off x="152400" y="971551"/>
            <a:ext cx="8534400" cy="283967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information, visit our website at: </a:t>
            </a: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http://www.waterboards.ca.gov/water_issues/programs/ustcf/rust.shtml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Join our Electronic Notification List to receive Program updates:</a:t>
            </a: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http://www.waterboards.ca.gov/resources/email_subscriptions/swrcb_subscribe.shtml#financialy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Email: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RUST@Waterboards.ca.gov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7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0116" name="Picture 4" descr="Home Systems Pvt. Ltd. : Packages">
            <a:extLst>
              <a:ext uri="{FF2B5EF4-FFF2-40B4-BE49-F238E27FC236}">
                <a16:creationId xmlns:a16="http://schemas.microsoft.com/office/drawing/2014/main" id="{E4935D70-42BA-8E40-3659-51448722C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743" y="2724151"/>
            <a:ext cx="2514600" cy="124617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6408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>
            <a:extLst>
              <a:ext uri="{FF2B5EF4-FFF2-40B4-BE49-F238E27FC236}">
                <a16:creationId xmlns:a16="http://schemas.microsoft.com/office/drawing/2014/main" id="{79B80E9C-9007-626D-7839-168009359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07950"/>
            <a:ext cx="744537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68EB1AD3-CC8D-C01C-157E-E3ABBDDB16CB}"/>
              </a:ext>
            </a:extLst>
          </p:cNvPr>
          <p:cNvSpPr txBox="1">
            <a:spLocks/>
          </p:cNvSpPr>
          <p:nvPr/>
        </p:nvSpPr>
        <p:spPr>
          <a:xfrm>
            <a:off x="0" y="938542"/>
            <a:ext cx="9136063" cy="8572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orbel" pitchFamily="34" charset="0"/>
              </a:defRPr>
            </a:lvl9pPr>
            <a:extLst/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/>
              </a:rPr>
              <a:t>Any Questions?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8800" dirty="0">
              <a:solidFill>
                <a:srgbClr val="676A55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</a:endParaRPr>
          </a:p>
        </p:txBody>
      </p:sp>
      <p:pic>
        <p:nvPicPr>
          <p:cNvPr id="29700" name="Picture 2">
            <a:extLst>
              <a:ext uri="{FF2B5EF4-FFF2-40B4-BE49-F238E27FC236}">
                <a16:creationId xmlns:a16="http://schemas.microsoft.com/office/drawing/2014/main" id="{4F01E50B-A7CA-7EA4-73F7-24AB9453D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7025"/>
            <a:ext cx="4953000" cy="108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1" name="TextBox 5">
            <a:extLst>
              <a:ext uri="{FF2B5EF4-FFF2-40B4-BE49-F238E27FC236}">
                <a16:creationId xmlns:a16="http://schemas.microsoft.com/office/drawing/2014/main" id="{2F165753-A182-DF00-9193-C6B946D47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899" y="2055047"/>
            <a:ext cx="5676901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rbel" panose="020B0503020204020204" pitchFamily="34" charset="0"/>
              </a:rPr>
              <a:t>Johnny Wales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rbel" panose="020B0503020204020204" pitchFamily="34" charset="0"/>
              </a:rPr>
              <a:t>Redhorse Corporation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rbel" panose="020B0503020204020204" pitchFamily="34" charset="0"/>
              </a:rPr>
              <a:t>Environmental Specialist/Project Manager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rbel" panose="020B0503020204020204" pitchFamily="34" charset="0"/>
                <a:hlinkClick r:id="rId4"/>
              </a:rPr>
              <a:t>Johnny.Wales@Waterboards.ca.gov</a:t>
            </a:r>
            <a:endParaRPr lang="en-US" altLang="en-US" sz="2400" dirty="0">
              <a:latin typeface="Corbel" panose="020B0503020204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orbel" panose="020B0503020204020204" pitchFamily="34" charset="0"/>
              </a:rPr>
              <a:t>804-852-7274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dirty="0">
              <a:latin typeface="Corbel" panose="020B05030202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BE2111-27EE-8607-5AE5-87BD4C6C8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400550"/>
            <a:ext cx="31242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200" b="1" dirty="0"/>
              <a:t>26th California Unified Program</a:t>
            </a:r>
          </a:p>
          <a:p>
            <a:pPr algn="ctr">
              <a:defRPr/>
            </a:pPr>
            <a:r>
              <a:rPr lang="en-US" altLang="en-US" sz="1200" b="1" dirty="0"/>
              <a:t>Annual Training Conference</a:t>
            </a:r>
          </a:p>
          <a:p>
            <a:pPr algn="ctr">
              <a:defRPr/>
            </a:pPr>
            <a:r>
              <a:rPr lang="en-US" altLang="en-US" sz="1200" dirty="0"/>
              <a:t>February 26-29, 2024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2E2AFB-2394-4F80-91D4-980148A5C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4FF84D-FB26-4D31-89B8-CC2C2E6DF8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335081"/>
            <a:ext cx="7772400" cy="1335081"/>
          </a:xfrm>
        </p:spPr>
        <p:txBody>
          <a:bodyPr vert="horz" lIns="0" tIns="34290" rIns="0" bIns="34290" rtlCol="0" anchor="b" anchorCtr="0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12/31/2025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Single-walled Closure Deadline</a:t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BEF04C0-DEDA-4E83-8416-5ADE9D3D4714}"/>
              </a:ext>
            </a:extLst>
          </p:cNvPr>
          <p:cNvSpPr txBox="1">
            <a:spLocks/>
          </p:cNvSpPr>
          <p:nvPr/>
        </p:nvSpPr>
        <p:spPr>
          <a:xfrm>
            <a:off x="228600" y="57150"/>
            <a:ext cx="8387307" cy="3973480"/>
          </a:xfrm>
          <a:prstGeom prst="rect">
            <a:avLst/>
          </a:prstGeom>
        </p:spPr>
        <p:txBody>
          <a:bodyPr vert="horz" lIns="0" tIns="34290" rIns="0" bIns="34290" rtlCol="0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12/31/2025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Single-walled Closure Deadline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AF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Tanks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and/or piping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that do not meet the requirements of H&amp;SC, section 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25291(a)(1)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must be permanently closed on or before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 31, 2025</a:t>
            </a:r>
          </a:p>
          <a:p>
            <a:pPr algn="l">
              <a:buClr>
                <a:srgbClr val="AF0000"/>
              </a:buClr>
              <a:defRPr/>
            </a:pP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AF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H&amp;SC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25281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(definition of a UST), piping connected to a UST is part of the UST</a:t>
            </a:r>
          </a:p>
          <a:p>
            <a:pPr>
              <a:buClr>
                <a:srgbClr val="AF0000"/>
              </a:buClr>
              <a:defRPr/>
            </a:pPr>
            <a:endParaRPr lang="en-US" sz="2400" dirty="0">
              <a:solidFill>
                <a:srgbClr val="30303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AF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is a tank that is constructed according to the requirements of H&amp;SC, 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25291(a)(1)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(6)?</a:t>
            </a:r>
          </a:p>
          <a:p>
            <a:endParaRPr lang="en-US" sz="2025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Blip>
                <a:blip r:embed="rId3"/>
              </a:buBlip>
            </a:pPr>
            <a:endParaRPr lang="en-US" sz="2025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 descr="Deadline (1987 film) - Wikipedia">
            <a:extLst>
              <a:ext uri="{FF2B5EF4-FFF2-40B4-BE49-F238E27FC236}">
                <a16:creationId xmlns:a16="http://schemas.microsoft.com/office/drawing/2014/main" id="{7E60500E-6BCB-D36C-8629-F733A0883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122" y="3562350"/>
            <a:ext cx="1038878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231163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2E2AFB-2394-4F80-91D4-980148A5C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503004-4225-4C02-8FC7-0109ABE03B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335081"/>
            <a:ext cx="7772400" cy="1335081"/>
          </a:xfrm>
        </p:spPr>
        <p:txBody>
          <a:bodyPr vert="horz" lIns="0" tIns="34290" rIns="0" bIns="34290" rtlCol="0" anchor="b" anchorCtr="0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USTs constructed according to H&amp;SC </a:t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25291(a)(1)–(6):</a:t>
            </a:r>
            <a:b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BEF04C0-DEDA-4E83-8416-5ADE9D3D4714}"/>
              </a:ext>
            </a:extLst>
          </p:cNvPr>
          <p:cNvSpPr txBox="1">
            <a:spLocks/>
          </p:cNvSpPr>
          <p:nvPr/>
        </p:nvSpPr>
        <p:spPr>
          <a:xfrm>
            <a:off x="242986" y="30823"/>
            <a:ext cx="8422436" cy="3973480"/>
          </a:xfrm>
          <a:prstGeom prst="rect">
            <a:avLst/>
          </a:prstGeom>
        </p:spPr>
        <p:txBody>
          <a:bodyPr vert="horz" lIns="0" tIns="34290" rIns="0" bIns="34290" rtlCol="0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USTs constructed according to H&amp;SC </a:t>
            </a:r>
          </a:p>
          <a:p>
            <a:pPr algn="ctr"/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25291(a)(1)–(6):</a:t>
            </a:r>
          </a:p>
          <a:p>
            <a:endParaRPr lang="en-US" sz="2025" dirty="0">
              <a:solidFill>
                <a:srgbClr val="30303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AF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Designed and constructed to have primary and secondary levels of containment (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double-walled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buClr>
                <a:srgbClr val="AF0000"/>
              </a:buClr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AF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Primary containment is </a:t>
            </a: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product-tight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(liquid-tight)</a:t>
            </a:r>
          </a:p>
          <a:p>
            <a:endParaRPr lang="en-US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Blip>
                <a:blip r:embed="rId3"/>
              </a:buBlip>
            </a:pPr>
            <a:endParaRPr lang="en-US" sz="2025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 descr="VPH Extra 2023">
            <a:extLst>
              <a:ext uri="{FF2B5EF4-FFF2-40B4-BE49-F238E27FC236}">
                <a16:creationId xmlns:a16="http://schemas.microsoft.com/office/drawing/2014/main" id="{A80C7DE8-E5EA-DCC7-316F-257A312A0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356" y="3701705"/>
            <a:ext cx="1919287" cy="143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49029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2E2AFB-2394-4F80-91D4-980148A5C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3980A7-240C-4E1E-AED1-40BE3B316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335081"/>
            <a:ext cx="7772400" cy="1335081"/>
          </a:xfrm>
        </p:spPr>
        <p:txBody>
          <a:bodyPr vert="horz" lIns="0" tIns="34290" rIns="0" bIns="34290" rtlCol="0" anchor="b" anchorCtr="0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USTs constructed according to H&amp;SC </a:t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25291(a)(1)–(6) (continued)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BEF04C0-DEDA-4E83-8416-5ADE9D3D4714}"/>
              </a:ext>
            </a:extLst>
          </p:cNvPr>
          <p:cNvSpPr txBox="1">
            <a:spLocks/>
          </p:cNvSpPr>
          <p:nvPr/>
        </p:nvSpPr>
        <p:spPr>
          <a:xfrm>
            <a:off x="242986" y="30823"/>
            <a:ext cx="8422436" cy="3973480"/>
          </a:xfrm>
          <a:prstGeom prst="rect">
            <a:avLst/>
          </a:prstGeom>
        </p:spPr>
        <p:txBody>
          <a:bodyPr vert="horz" lIns="0" tIns="34290" rIns="0" bIns="34290" rtlCol="0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USTs constructed according to H&amp;SC </a:t>
            </a:r>
          </a:p>
          <a:p>
            <a:pPr algn="ctr"/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25291(a)(1)–(6):</a:t>
            </a:r>
          </a:p>
          <a:p>
            <a:endParaRPr lang="en-US" sz="2025" dirty="0">
              <a:solidFill>
                <a:srgbClr val="30303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AF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leak detection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system capable of detecting the entry of the stored substance from the primary containment into the secondary containment.</a:t>
            </a:r>
          </a:p>
          <a:p>
            <a:pPr>
              <a:buClr>
                <a:srgbClr val="AF0000"/>
              </a:buClr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AF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Continuous leak detection system capable of detecting water intrusion into the interstitial space from the environment.</a:t>
            </a:r>
          </a:p>
          <a:p>
            <a:endParaRPr lang="en-US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itchFamily="34" charset="0"/>
              <a:buBlip>
                <a:blip r:embed="rId3"/>
              </a:buBlip>
            </a:pPr>
            <a:endParaRPr lang="en-US" sz="2025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695976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2E2AFB-2394-4F80-91D4-980148A5C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B122386-6894-4963-A696-3DBF4E9FF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335081"/>
            <a:ext cx="7772400" cy="1335081"/>
          </a:xfrm>
        </p:spPr>
        <p:txBody>
          <a:bodyPr vert="horz" lIns="0" tIns="34290" rIns="0" bIns="34290" rtlCol="0" anchor="b" anchorCtr="0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 1: Single-Walled Tank with Single-Walled Piping</a:t>
            </a:r>
            <a:br>
              <a:rPr lang="en-US" sz="2400" dirty="0">
                <a:solidFill>
                  <a:srgbClr val="303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BEF04C0-DEDA-4E83-8416-5ADE9D3D4714}"/>
              </a:ext>
            </a:extLst>
          </p:cNvPr>
          <p:cNvSpPr txBox="1">
            <a:spLocks/>
          </p:cNvSpPr>
          <p:nvPr/>
        </p:nvSpPr>
        <p:spPr>
          <a:xfrm>
            <a:off x="242986" y="30823"/>
            <a:ext cx="8422436" cy="3973480"/>
          </a:xfrm>
          <a:prstGeom prst="rect">
            <a:avLst/>
          </a:prstGeom>
        </p:spPr>
        <p:txBody>
          <a:bodyPr vert="horz" lIns="0" tIns="34290" rIns="0" bIns="34290" rtlCol="0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 1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Single-Walled Tank with Single-Walled Piping</a:t>
            </a:r>
            <a:endParaRPr lang="en-US" sz="2800" dirty="0">
              <a:solidFill>
                <a:srgbClr val="30303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5740" indent="-205740">
              <a:buClr>
                <a:srgbClr val="AF0000"/>
              </a:buClr>
              <a:buFont typeface="Arial" pitchFamily="34" charset="0"/>
              <a:buBlip>
                <a:blip r:embed="rId3"/>
              </a:buBlip>
              <a:defRPr/>
            </a:pPr>
            <a:endParaRPr lang="en-US" sz="2100" dirty="0">
              <a:solidFill>
                <a:srgbClr val="30303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AF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Entire UST system must be permanently closed.</a:t>
            </a:r>
          </a:p>
          <a:p>
            <a:pPr marL="342900" indent="-342900" algn="l">
              <a:buClr>
                <a:srgbClr val="AF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Construction/monitoring requirements are a function of tank installation date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; when the single-walled tank is replaced, new requirements are triggered.</a:t>
            </a:r>
          </a:p>
          <a:p>
            <a:pPr marL="342900" indent="-342900" algn="l">
              <a:buClr>
                <a:srgbClr val="AF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means the UST system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becomes subject to vacuum, pressure, or hydrostatic (VPH) monitoring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must be liquid tight/vapor tight, etc.</a:t>
            </a:r>
          </a:p>
          <a:p>
            <a:endParaRPr lang="en-US" sz="2025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25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8" name="Picture 4" descr="Single Wall &amp; Double Wall Underground Storage Tank - PYEI SONE HEIN GROUP  OF COMPANIES">
            <a:extLst>
              <a:ext uri="{FF2B5EF4-FFF2-40B4-BE49-F238E27FC236}">
                <a16:creationId xmlns:a16="http://schemas.microsoft.com/office/drawing/2014/main" id="{E0C173A4-F7B9-4C4E-579E-5DF7764A6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02567"/>
            <a:ext cx="2468601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503969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2E2AFB-2394-4F80-91D4-980148A5C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1314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01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722D43-5B22-44D9-9815-3F28D779A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-1335081"/>
            <a:ext cx="7772400" cy="1335081"/>
          </a:xfrm>
        </p:spPr>
        <p:txBody>
          <a:bodyPr vert="horz" lIns="0" tIns="34290" rIns="0" bIns="34290" rtlCol="0" anchor="b" anchorCtr="0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 2: Single-Walled Tank with Double-Walled Piping</a:t>
            </a:r>
            <a:b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BEF04C0-DEDA-4E83-8416-5ADE9D3D4714}"/>
              </a:ext>
            </a:extLst>
          </p:cNvPr>
          <p:cNvSpPr txBox="1">
            <a:spLocks/>
          </p:cNvSpPr>
          <p:nvPr/>
        </p:nvSpPr>
        <p:spPr>
          <a:xfrm>
            <a:off x="242986" y="30823"/>
            <a:ext cx="8422436" cy="3973480"/>
          </a:xfrm>
          <a:prstGeom prst="rect">
            <a:avLst/>
          </a:prstGeom>
        </p:spPr>
        <p:txBody>
          <a:bodyPr vert="horz" lIns="0" tIns="34290" rIns="0" bIns="34290" rtlCol="0" anchor="t" anchorCtr="0">
            <a:no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Scenario 2</a:t>
            </a: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Single-Walled Tank with Double-Walled Piping</a:t>
            </a:r>
          </a:p>
          <a:p>
            <a:pPr>
              <a:buClr>
                <a:srgbClr val="AF0000"/>
              </a:buClr>
              <a:defRPr/>
            </a:pPr>
            <a:endParaRPr lang="en-US" sz="2100" dirty="0">
              <a:solidFill>
                <a:srgbClr val="30303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AF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the single-walled tank is replaced, current construction and monitoring requirements are triggered.</a:t>
            </a:r>
          </a:p>
          <a:p>
            <a:pPr marL="342900" indent="-342900" algn="l">
              <a:buClr>
                <a:srgbClr val="AF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existing piping becomes subject to the requirements of H&amp;SC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§ 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25290.1</a:t>
            </a:r>
            <a:r>
              <a:rPr lang="en-US" sz="2400" dirty="0">
                <a:solidFill>
                  <a:srgbClr val="30303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Clr>
                <a:srgbClr val="AF0000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means the existing piping will be required to be monitored with vacuum, pressure, or hydrostatic (VPH) fluid, must be liquid-tight/vapor-tight, etc.</a:t>
            </a:r>
          </a:p>
          <a:p>
            <a:endParaRPr lang="en-US" sz="2025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25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60997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2023 CUP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ac7f32-64b9-471a-8b51-d3ea9c21a28f">
      <Terms xmlns="http://schemas.microsoft.com/office/infopath/2007/PartnerControls"/>
    </lcf76f155ced4ddcb4097134ff3c332f>
    <TaxCatchAll xmlns="2bbc9662-a0aa-442a-b4d9-f16ab3483eb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3B3D2DAF6E8647AE45E83042A24349" ma:contentTypeVersion="18" ma:contentTypeDescription="Create a new document." ma:contentTypeScope="" ma:versionID="6ff3766d2f8506a8e0208b55980adecc">
  <xsd:schema xmlns:xsd="http://www.w3.org/2001/XMLSchema" xmlns:xs="http://www.w3.org/2001/XMLSchema" xmlns:p="http://schemas.microsoft.com/office/2006/metadata/properties" xmlns:ns2="2bbc9662-a0aa-442a-b4d9-f16ab3483eb3" xmlns:ns3="1bac7f32-64b9-471a-8b51-d3ea9c21a28f" targetNamespace="http://schemas.microsoft.com/office/2006/metadata/properties" ma:root="true" ma:fieldsID="b35c3c65a2d7e2e1338a0b43f1faeba4" ns2:_="" ns3:_="">
    <xsd:import namespace="2bbc9662-a0aa-442a-b4d9-f16ab3483eb3"/>
    <xsd:import namespace="1bac7f32-64b9-471a-8b51-d3ea9c21a28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c9662-a0aa-442a-b4d9-f16ab3483eb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7ab6a6c6-6abf-4328-a63f-03a4e92d15d8}" ma:internalName="TaxCatchAll" ma:showField="CatchAllData" ma:web="2bbc9662-a0aa-442a-b4d9-f16ab3483e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ac7f32-64b9-471a-8b51-d3ea9c21a2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15f1650-56dd-4997-9986-30957e1f9e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A5FD07-7373-4DA4-A497-F51FC616B613}">
  <ds:schemaRefs>
    <ds:schemaRef ds:uri="2bbc9662-a0aa-442a-b4d9-f16ab3483eb3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bac7f32-64b9-471a-8b51-d3ea9c21a28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BA7B90E-BC5C-476D-A54B-49AAC57FDA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bc9662-a0aa-442a-b4d9-f16ab3483eb3"/>
    <ds:schemaRef ds:uri="1bac7f32-64b9-471a-8b51-d3ea9c21a2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51046C8-F9B7-4E52-9790-A9EB8B48D5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17416</TotalTime>
  <Words>2786</Words>
  <Application>Microsoft Office PowerPoint</Application>
  <PresentationFormat>On-screen Show (16:9)</PresentationFormat>
  <Paragraphs>374</Paragraphs>
  <Slides>47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Century Gothic</vt:lpstr>
      <vt:lpstr>Corbel</vt:lpstr>
      <vt:lpstr>Courier New</vt:lpstr>
      <vt:lpstr>Wingdings</vt:lpstr>
      <vt:lpstr>Vapor Trail</vt:lpstr>
      <vt:lpstr>2023 CUPA</vt:lpstr>
      <vt:lpstr>SINGLE-WALLED UST  OUTREACH AND RUST Johnny Wales,  Environmental Specialist/Project Manager W-C2 Wednesday, February 28th, 2024 </vt:lpstr>
      <vt:lpstr>Agenda</vt:lpstr>
      <vt:lpstr>Why this is Important</vt:lpstr>
      <vt:lpstr>12/31/2025 Single-walled Closure Deadline </vt:lpstr>
      <vt:lpstr>12/31/2025 Single-walled Closure Deadline 2</vt:lpstr>
      <vt:lpstr>USTs constructed according to H&amp;SC  § 25291(a)(1)–(6): </vt:lpstr>
      <vt:lpstr>USTs constructed according to H&amp;SC  § 25291(a)(1)–(6) (continued)</vt:lpstr>
      <vt:lpstr>Scenario 1: Single-Walled Tank with Single-Walled Piping </vt:lpstr>
      <vt:lpstr>Scenario 2: Single-Walled Tank with Double-Walled Piping </vt:lpstr>
      <vt:lpstr>Scenario 2: Single-Walled Tank with Double-Walled Piping 2 </vt:lpstr>
      <vt:lpstr>Scenario 3: Double-Walled Tank with Single-Walled Piping </vt:lpstr>
      <vt:lpstr>Vapor Recovery Lines </vt:lpstr>
      <vt:lpstr>USTs constructed according to H&amp;SC  § 25291(a)(7) slide 2 </vt:lpstr>
      <vt:lpstr>Interior Lined-Tanks </vt:lpstr>
      <vt:lpstr>What is Permanent Closure</vt:lpstr>
      <vt:lpstr>What is Permanent Closure? continued</vt:lpstr>
      <vt:lpstr>Penalties</vt:lpstr>
      <vt:lpstr>Penalties</vt:lpstr>
      <vt:lpstr>Penalties</vt:lpstr>
      <vt:lpstr>Penalties</vt:lpstr>
      <vt:lpstr>Penalties</vt:lpstr>
      <vt:lpstr>Penalties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County of San Mateo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Sheryl Baldwin</dc:creator>
  <cp:lastModifiedBy>Johnny Wales</cp:lastModifiedBy>
  <cp:revision>175</cp:revision>
  <dcterms:created xsi:type="dcterms:W3CDTF">2016-01-14T02:00:30Z</dcterms:created>
  <dcterms:modified xsi:type="dcterms:W3CDTF">2024-02-28T15:42:11Z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0x010100EA3B3D2DAF6E8647AE45E83042A24349</vt:lpwstr>
  </property>
  <property fmtid="{D5CDD505-2E9C-101B-9397-08002B2CF9AE}" pid="3" name="MediaServiceImageTags">
    <vt:lpwstr/>
  </property>
</Properties>
</file>